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41"/>
  </p:notesMasterIdLst>
  <p:handoutMasterIdLst>
    <p:handoutMasterId r:id="rId142"/>
  </p:handoutMasterIdLst>
  <p:sldIdLst>
    <p:sldId id="257" r:id="rId2"/>
    <p:sldId id="393" r:id="rId3"/>
    <p:sldId id="424" r:id="rId4"/>
    <p:sldId id="406" r:id="rId5"/>
    <p:sldId id="407" r:id="rId6"/>
    <p:sldId id="273" r:id="rId7"/>
    <p:sldId id="391" r:id="rId8"/>
    <p:sldId id="384" r:id="rId9"/>
    <p:sldId id="283" r:id="rId10"/>
    <p:sldId id="403" r:id="rId11"/>
    <p:sldId id="408" r:id="rId12"/>
    <p:sldId id="376" r:id="rId13"/>
    <p:sldId id="328" r:id="rId14"/>
    <p:sldId id="375" r:id="rId15"/>
    <p:sldId id="425" r:id="rId16"/>
    <p:sldId id="398" r:id="rId17"/>
    <p:sldId id="263" r:id="rId18"/>
    <p:sldId id="312" r:id="rId19"/>
    <p:sldId id="330" r:id="rId20"/>
    <p:sldId id="327" r:id="rId21"/>
    <p:sldId id="329" r:id="rId22"/>
    <p:sldId id="394" r:id="rId23"/>
    <p:sldId id="308" r:id="rId24"/>
    <p:sldId id="316" r:id="rId25"/>
    <p:sldId id="395" r:id="rId26"/>
    <p:sldId id="426" r:id="rId27"/>
    <p:sldId id="396" r:id="rId28"/>
    <p:sldId id="397" r:id="rId29"/>
    <p:sldId id="265" r:id="rId30"/>
    <p:sldId id="386" r:id="rId31"/>
    <p:sldId id="266" r:id="rId32"/>
    <p:sldId id="315" r:id="rId33"/>
    <p:sldId id="413" r:id="rId34"/>
    <p:sldId id="340" r:id="rId35"/>
    <p:sldId id="341" r:id="rId36"/>
    <p:sldId id="268" r:id="rId37"/>
    <p:sldId id="390" r:id="rId38"/>
    <p:sldId id="326" r:id="rId39"/>
    <p:sldId id="309" r:id="rId40"/>
    <p:sldId id="369" r:id="rId41"/>
    <p:sldId id="368" r:id="rId42"/>
    <p:sldId id="269" r:id="rId43"/>
    <p:sldId id="414" r:id="rId44"/>
    <p:sldId id="270" r:id="rId45"/>
    <p:sldId id="410" r:id="rId46"/>
    <p:sldId id="271" r:id="rId47"/>
    <p:sldId id="415" r:id="rId48"/>
    <p:sldId id="416" r:id="rId49"/>
    <p:sldId id="323" r:id="rId50"/>
    <p:sldId id="387" r:id="rId51"/>
    <p:sldId id="423" r:id="rId52"/>
    <p:sldId id="427" r:id="rId53"/>
    <p:sldId id="417" r:id="rId54"/>
    <p:sldId id="418" r:id="rId55"/>
    <p:sldId id="419" r:id="rId56"/>
    <p:sldId id="272" r:id="rId57"/>
    <p:sldId id="335" r:id="rId58"/>
    <p:sldId id="276" r:id="rId59"/>
    <p:sldId id="274" r:id="rId60"/>
    <p:sldId id="428" r:id="rId61"/>
    <p:sldId id="429" r:id="rId62"/>
    <p:sldId id="275" r:id="rId63"/>
    <p:sldId id="379" r:id="rId64"/>
    <p:sldId id="404" r:id="rId65"/>
    <p:sldId id="277" r:id="rId66"/>
    <p:sldId id="422" r:id="rId67"/>
    <p:sldId id="278" r:id="rId68"/>
    <p:sldId id="388" r:id="rId69"/>
    <p:sldId id="380" r:id="rId70"/>
    <p:sldId id="333" r:id="rId71"/>
    <p:sldId id="389" r:id="rId72"/>
    <p:sldId id="405" r:id="rId73"/>
    <p:sldId id="402" r:id="rId74"/>
    <p:sldId id="412" r:id="rId75"/>
    <p:sldId id="411" r:id="rId76"/>
    <p:sldId id="381" r:id="rId77"/>
    <p:sldId id="290" r:id="rId78"/>
    <p:sldId id="282" r:id="rId79"/>
    <p:sldId id="259" r:id="rId80"/>
    <p:sldId id="260" r:id="rId81"/>
    <p:sldId id="261" r:id="rId82"/>
    <p:sldId id="336" r:id="rId83"/>
    <p:sldId id="284" r:id="rId84"/>
    <p:sldId id="338" r:id="rId85"/>
    <p:sldId id="348" r:id="rId86"/>
    <p:sldId id="373" r:id="rId87"/>
    <p:sldId id="382" r:id="rId88"/>
    <p:sldId id="371" r:id="rId89"/>
    <p:sldId id="374" r:id="rId90"/>
    <p:sldId id="267" r:id="rId91"/>
    <p:sldId id="370" r:id="rId92"/>
    <p:sldId id="342" r:id="rId93"/>
    <p:sldId id="357" r:id="rId94"/>
    <p:sldId id="355" r:id="rId95"/>
    <p:sldId id="343" r:id="rId96"/>
    <p:sldId id="320" r:id="rId97"/>
    <p:sldId id="321" r:id="rId98"/>
    <p:sldId id="322" r:id="rId99"/>
    <p:sldId id="317" r:id="rId100"/>
    <p:sldId id="324" r:id="rId101"/>
    <p:sldId id="294" r:id="rId102"/>
    <p:sldId id="295" r:id="rId103"/>
    <p:sldId id="296" r:id="rId104"/>
    <p:sldId id="293" r:id="rId105"/>
    <p:sldId id="314" r:id="rId106"/>
    <p:sldId id="353" r:id="rId107"/>
    <p:sldId id="352" r:id="rId108"/>
    <p:sldId id="354" r:id="rId109"/>
    <p:sldId id="337" r:id="rId110"/>
    <p:sldId id="383" r:id="rId111"/>
    <p:sldId id="372" r:id="rId112"/>
    <p:sldId id="356" r:id="rId113"/>
    <p:sldId id="358" r:id="rId114"/>
    <p:sldId id="360" r:id="rId115"/>
    <p:sldId id="325" r:id="rId116"/>
    <p:sldId id="318" r:id="rId117"/>
    <p:sldId id="359" r:id="rId118"/>
    <p:sldId id="319" r:id="rId119"/>
    <p:sldId id="298" r:id="rId120"/>
    <p:sldId id="349" r:id="rId121"/>
    <p:sldId id="350" r:id="rId122"/>
    <p:sldId id="344" r:id="rId123"/>
    <p:sldId id="299" r:id="rId124"/>
    <p:sldId id="362" r:id="rId125"/>
    <p:sldId id="339" r:id="rId126"/>
    <p:sldId id="300" r:id="rId127"/>
    <p:sldId id="363" r:id="rId128"/>
    <p:sldId id="351" r:id="rId129"/>
    <p:sldId id="364" r:id="rId130"/>
    <p:sldId id="301" r:id="rId131"/>
    <p:sldId id="302" r:id="rId132"/>
    <p:sldId id="303" r:id="rId133"/>
    <p:sldId id="304" r:id="rId134"/>
    <p:sldId id="392" r:id="rId135"/>
    <p:sldId id="306" r:id="rId136"/>
    <p:sldId id="307" r:id="rId137"/>
    <p:sldId id="365" r:id="rId138"/>
    <p:sldId id="377" r:id="rId139"/>
    <p:sldId id="366" r:id="rId1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1AF6"/>
    <a:srgbClr val="0B0349"/>
    <a:srgbClr val="0C024A"/>
    <a:srgbClr val="0E0547"/>
    <a:srgbClr val="FFFFFF"/>
    <a:srgbClr val="E8EEE8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80" autoAdjust="0"/>
  </p:normalViewPr>
  <p:slideViewPr>
    <p:cSldViewPr>
      <p:cViewPr varScale="1">
        <p:scale>
          <a:sx n="70" d="100"/>
          <a:sy n="70" d="100"/>
        </p:scale>
        <p:origin x="-154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666"/>
    </p:cViewPr>
  </p:sorterViewPr>
  <p:notesViewPr>
    <p:cSldViewPr>
      <p:cViewPr varScale="1">
        <p:scale>
          <a:sx n="24" d="100"/>
          <a:sy n="24" d="100"/>
        </p:scale>
        <p:origin x="-147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notesMaster" Target="notesMasters/notesMaster1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3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7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6A997BC-992A-4DCC-81BE-EEB442DC29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43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45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18B825-9B6D-4C7A-91AF-05D47DF847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86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163 w 4128"/>
              <a:gd name="T1" fmla="*/ 200 h 479"/>
              <a:gd name="T2" fmla="*/ 4128 w 4128"/>
              <a:gd name="T3" fmla="*/ 200 h 479"/>
              <a:gd name="T4" fmla="*/ 4128 w 4128"/>
              <a:gd name="T5" fmla="*/ 429 h 479"/>
              <a:gd name="T6" fmla="*/ 0 w 4128"/>
              <a:gd name="T7" fmla="*/ 441 h 479"/>
              <a:gd name="T8" fmla="*/ 163 w 4128"/>
              <a:gd name="T9" fmla="*/ 20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endParaRPr lang="en-US"/>
          </a:p>
        </p:txBody>
      </p:sp>
      <p:sp>
        <p:nvSpPr>
          <p:cNvPr id="154630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endParaRPr lang="en-US"/>
          </a:p>
        </p:txBody>
      </p:sp>
      <p:sp>
        <p:nvSpPr>
          <p:cNvPr id="154631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fld id="{8F15DA8D-C66B-4B28-8E62-4E2CB9F9D5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A8062-E2BC-4B94-B42A-3FA643A78B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53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8ABB2-B23C-4051-B5C4-00482F10EF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64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22034E-99C1-491D-872D-8DB663AB13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58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37995-5D27-43EA-9342-60D1AF4C94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9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4FF39-8DB7-432F-AB08-2864AD79CD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1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7ACE9B-F112-478C-A830-6844CB4657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0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78772-CD0B-4BA2-B01F-6FD49211FC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6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83DC6-459F-4814-A4E3-5B2A1AB889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67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D1704-E3CF-4F7E-8432-CCB3FE009D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72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39B22-634E-4818-B8AD-7BDC4D1614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77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AFBFDF6-88A7-4D5C-8FF1-D1294C8264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57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913B324-9CD1-4ECE-9DB4-1374382314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12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05B2591-A51F-42C6-BB45-A2DEC5D365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2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DE3DE57-59D8-4B5B-9776-F4F59AF676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2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53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A3577802-0072-43BF-BEDE-F22B389D011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66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69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7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7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7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7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8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8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83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95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105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106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123.wmf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2.pn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/>
              <a:t>Auto 110 - Automotive Service 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3429000"/>
            <a:ext cx="3352800" cy="685800"/>
          </a:xfrm>
        </p:spPr>
        <p:txBody>
          <a:bodyPr/>
          <a:lstStyle/>
          <a:p>
            <a:r>
              <a:rPr lang="en-US" sz="2800" b="1" i="1"/>
              <a:t>Under Car Service</a:t>
            </a:r>
            <a:endParaRPr lang="en-US" sz="2800" b="1" i="1">
              <a:latin typeface="Arial" charset="0"/>
            </a:endParaRPr>
          </a:p>
        </p:txBody>
      </p:sp>
      <p:pic>
        <p:nvPicPr>
          <p:cNvPr id="3077" name="Picture 5" descr="Chassis cover high res 1401856306 cropped LR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1905000"/>
            <a:ext cx="4505325" cy="4505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 – Use Fender Covers!</a:t>
            </a:r>
          </a:p>
        </p:txBody>
      </p:sp>
      <p:pic>
        <p:nvPicPr>
          <p:cNvPr id="293895" name="Picture 7" descr="fender greasy2 LR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609850"/>
            <a:ext cx="3810000" cy="2857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898" name="Picture 10" descr="fender cover1 LR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609850"/>
            <a:ext cx="3810000" cy="2857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How would you feel if your car was returned like this?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89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612140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10600" cy="1143000"/>
          </a:xfrm>
        </p:spPr>
        <p:txBody>
          <a:bodyPr/>
          <a:lstStyle/>
          <a:p>
            <a:r>
              <a:rPr lang="en-US" sz="4000"/>
              <a:t>If you run an engine, use exhaust hoses.</a:t>
            </a:r>
          </a:p>
        </p:txBody>
      </p:sp>
      <p:graphicFrame>
        <p:nvGraphicFramePr>
          <p:cNvPr id="315395" name="Object 3"/>
          <p:cNvGraphicFramePr>
            <a:graphicFrameLocks noChangeAspect="1"/>
          </p:cNvGraphicFramePr>
          <p:nvPr>
            <p:ph idx="1"/>
          </p:nvPr>
        </p:nvGraphicFramePr>
        <p:xfrm>
          <a:off x="1828800" y="1981200"/>
          <a:ext cx="54848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96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48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Do not clean a battery with a shop towel.</a:t>
            </a:r>
          </a:p>
        </p:txBody>
      </p:sp>
      <p:graphicFrame>
        <p:nvGraphicFramePr>
          <p:cNvPr id="316419" name="Object 3"/>
          <p:cNvGraphicFramePr>
            <a:graphicFrameLocks noChangeAspect="1"/>
          </p:cNvGraphicFramePr>
          <p:nvPr>
            <p:ph idx="1"/>
          </p:nvPr>
        </p:nvGraphicFramePr>
        <p:xfrm>
          <a:off x="1828800" y="1981200"/>
          <a:ext cx="54848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20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48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>
                <a:solidFill>
                  <a:schemeClr val="tx1"/>
                </a:solidFill>
                <a:latin typeface="Arial" charset="0"/>
              </a:rPr>
              <a:t>Shock absorber inspection </a:t>
            </a:r>
          </a:p>
        </p:txBody>
      </p:sp>
      <p:sp>
        <p:nvSpPr>
          <p:cNvPr id="103438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431" name="Picture 7" descr="A-Arm1 LR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524000"/>
            <a:ext cx="6629400" cy="4972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39" name="Line 15"/>
          <p:cNvSpPr>
            <a:spLocks noChangeShapeType="1"/>
          </p:cNvSpPr>
          <p:nvPr/>
        </p:nvSpPr>
        <p:spPr bwMode="auto">
          <a:xfrm flipV="1">
            <a:off x="5181600" y="1371600"/>
            <a:ext cx="2819400" cy="1828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7748" name="Picture 4" descr="upper a-arm LR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This test checks one stage only</a:t>
            </a:r>
          </a:p>
        </p:txBody>
      </p:sp>
      <p:graphicFrame>
        <p:nvGraphicFramePr>
          <p:cNvPr id="268292" name="Object 4"/>
          <p:cNvGraphicFramePr>
            <a:graphicFrameLocks noChangeAspect="1"/>
          </p:cNvGraphicFramePr>
          <p:nvPr>
            <p:ph idx="1"/>
          </p:nvPr>
        </p:nvGraphicFramePr>
        <p:xfrm>
          <a:off x="2286000" y="1936750"/>
          <a:ext cx="5029200" cy="492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95" name="Clip" r:id="rId3" imgW="2200000" imgH="2152381" progId="MS_ClipArt_Gallery.2">
                  <p:embed/>
                </p:oleObj>
              </mc:Choice>
              <mc:Fallback>
                <p:oleObj name="Clip" r:id="rId3" imgW="2200000" imgH="2152381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936750"/>
                        <a:ext cx="5029200" cy="492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 charset="0"/>
              </a:rPr>
              <a:t>Scalloped or Gouged Wear 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i="1">
                <a:latin typeface="Arial" charset="0"/>
              </a:rPr>
              <a:t>loose parts</a:t>
            </a:r>
          </a:p>
          <a:p>
            <a:r>
              <a:rPr lang="en-US" sz="2800" i="1">
                <a:latin typeface="Arial" charset="0"/>
              </a:rPr>
              <a:t>wheel out of balance</a:t>
            </a:r>
          </a:p>
          <a:p>
            <a:r>
              <a:rPr lang="en-US" sz="2800" i="1">
                <a:latin typeface="Arial" charset="0"/>
              </a:rPr>
              <a:t>bad shocks</a:t>
            </a:r>
          </a:p>
        </p:txBody>
      </p:sp>
      <p:graphicFrame>
        <p:nvGraphicFramePr>
          <p:cNvPr id="115716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4191000" y="3657600"/>
          <a:ext cx="4114800" cy="229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8" name="Clip" r:id="rId3" imgW="2476190" imgH="1066667" progId="MS_ClipArt_Gallery.2">
                  <p:embed/>
                </p:oleObj>
              </mc:Choice>
              <mc:Fallback>
                <p:oleObj name="Clip" r:id="rId3" imgW="2476190" imgH="1066667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657600"/>
                        <a:ext cx="4114800" cy="229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17" name="Object 5"/>
          <p:cNvGraphicFramePr>
            <a:graphicFrameLocks noChangeAspect="1"/>
          </p:cNvGraphicFramePr>
          <p:nvPr/>
        </p:nvGraphicFramePr>
        <p:xfrm>
          <a:off x="762000" y="3733800"/>
          <a:ext cx="2352675" cy="223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9" name="Clip" r:id="rId5" imgW="1971429" imgH="1876190" progId="MS_ClipArt_Gallery.2">
                  <p:embed/>
                </p:oleObj>
              </mc:Choice>
              <mc:Fallback>
                <p:oleObj name="Clip" r:id="rId5" imgW="1971429" imgH="187619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733800"/>
                        <a:ext cx="2352675" cy="223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2322" name="Object 2"/>
          <p:cNvGraphicFramePr>
            <a:graphicFrameLocks noChangeAspect="1"/>
          </p:cNvGraphicFramePr>
          <p:nvPr/>
        </p:nvGraphicFramePr>
        <p:xfrm>
          <a:off x="2952750" y="180975"/>
          <a:ext cx="3238500" cy="649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23" name="Image" r:id="rId3" imgW="4317460" imgH="8660317" progId="Photoshop.Image.6">
                  <p:embed/>
                </p:oleObj>
              </mc:Choice>
              <mc:Fallback>
                <p:oleObj name="Image" r:id="rId3" imgW="4317460" imgH="8660317" progId="Photoshop.Image.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0" y="180975"/>
                        <a:ext cx="3238500" cy="649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Shock failure - look for damage on rubber bump stops.</a:t>
            </a:r>
          </a:p>
        </p:txBody>
      </p:sp>
      <p:graphicFrame>
        <p:nvGraphicFramePr>
          <p:cNvPr id="317443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828800" y="1981200"/>
          <a:ext cx="54848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44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48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Loose shock mount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7028" name="Picture 4" descr="loose shock mount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655320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Slight moisture is normal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3780" name="Picture 4" descr="rear shock g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6197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3781" name="Line 5"/>
          <p:cNvSpPr>
            <a:spLocks noChangeShapeType="1"/>
          </p:cNvSpPr>
          <p:nvPr/>
        </p:nvSpPr>
        <p:spPr bwMode="auto">
          <a:xfrm flipH="1">
            <a:off x="4267200" y="1295400"/>
            <a:ext cx="2362200" cy="1981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Damage is cause for replacement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3956" name="Picture 4" descr="shock dented better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64008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58" name="Line 6"/>
          <p:cNvSpPr>
            <a:spLocks noChangeShapeType="1"/>
          </p:cNvSpPr>
          <p:nvPr/>
        </p:nvSpPr>
        <p:spPr bwMode="auto">
          <a:xfrm flipV="1">
            <a:off x="4495800" y="1752600"/>
            <a:ext cx="3505200" cy="20574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MacPherson Strut Suspension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693420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MacPherson strut shocks require more complicated service</a:t>
            </a:r>
          </a:p>
        </p:txBody>
      </p:sp>
      <p:graphicFrame>
        <p:nvGraphicFramePr>
          <p:cNvPr id="304131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828800" y="1981200"/>
          <a:ext cx="54848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32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48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 charset="0"/>
              </a:rPr>
              <a:t>Inspect Brake Hoses - how many does the car have?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clipArt" sz="half" idx="2"/>
          </p:nvPr>
        </p:nvSpPr>
        <p:spPr/>
      </p:sp>
      <p:pic>
        <p:nvPicPr>
          <p:cNvPr id="91143" name="Picture 7" descr="14-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5486400" cy="428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Each front wheel has a brake hose – allows wheel to turn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0228" name="Picture 4" descr="brake hose fro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447800"/>
          </a:xfrm>
        </p:spPr>
        <p:txBody>
          <a:bodyPr/>
          <a:lstStyle/>
          <a:p>
            <a:pPr algn="ctr"/>
            <a:r>
              <a:rPr lang="en-US" sz="3200"/>
              <a:t>With independent rear suspension, there would be four hoses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828" name="Picture 4" descr="indep rear suspen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42620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Arial" charset="0"/>
              </a:rPr>
              <a:t>Rear Brake Hose 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</a:rPr>
              <a:t> </a:t>
            </a:r>
            <a:r>
              <a:rPr lang="en-US" sz="3200">
                <a:latin typeface="Arial" charset="0"/>
              </a:rPr>
              <a:t>(independent rear suspension)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pic>
        <p:nvPicPr>
          <p:cNvPr id="202756" name="Picture 4" descr="rear brake hose independ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273800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2757" name="Line 5"/>
          <p:cNvSpPr>
            <a:spLocks noChangeShapeType="1"/>
          </p:cNvSpPr>
          <p:nvPr/>
        </p:nvSpPr>
        <p:spPr bwMode="auto">
          <a:xfrm flipH="1">
            <a:off x="533400" y="5410200"/>
            <a:ext cx="2895600" cy="1524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With a solid rear axle, there are often only three hoses. 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04" name="Picture 4" descr="rear suspension non independ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6502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371600"/>
          </a:xfrm>
        </p:spPr>
        <p:txBody>
          <a:bodyPr/>
          <a:lstStyle/>
          <a:p>
            <a:pPr algn="ctr"/>
            <a:r>
              <a:rPr lang="en-US" sz="3600"/>
              <a:t>Hoses can deteriorate with age.</a:t>
            </a:r>
            <a:br>
              <a:rPr lang="en-US" sz="3600"/>
            </a:br>
            <a:r>
              <a:rPr lang="en-US" sz="2800">
                <a:solidFill>
                  <a:srgbClr val="341AF6"/>
                </a:solidFill>
              </a:rPr>
              <a:t>This one is a single hose above a solid rear axle.</a:t>
            </a:r>
          </a:p>
        </p:txBody>
      </p:sp>
      <p:pic>
        <p:nvPicPr>
          <p:cNvPr id="300037" name="Picture 5" descr="rear brake hose 2 better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9812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458200" cy="1143000"/>
          </a:xfrm>
        </p:spPr>
        <p:txBody>
          <a:bodyPr/>
          <a:lstStyle/>
          <a:p>
            <a:pPr algn="ctr"/>
            <a:r>
              <a:rPr lang="en-US" sz="4000"/>
              <a:t>This solid axle has a hose at each side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/>
          </a:p>
          <a:p>
            <a:pPr lvl="1">
              <a:buFont typeface="Monotype Sorts" pitchFamily="2" charset="2"/>
              <a:buNone/>
            </a:pPr>
            <a:endParaRPr lang="en-US"/>
          </a:p>
        </p:txBody>
      </p:sp>
      <p:graphicFrame>
        <p:nvGraphicFramePr>
          <p:cNvPr id="174084" name="Object 4"/>
          <p:cNvGraphicFramePr>
            <a:graphicFrameLocks noChangeAspect="1"/>
          </p:cNvGraphicFramePr>
          <p:nvPr/>
        </p:nvGraphicFramePr>
        <p:xfrm>
          <a:off x="1219200" y="1901825"/>
          <a:ext cx="6400800" cy="480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7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01825"/>
                        <a:ext cx="6400800" cy="480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085" name="Line 5"/>
          <p:cNvSpPr>
            <a:spLocks noChangeShapeType="1"/>
          </p:cNvSpPr>
          <p:nvPr/>
        </p:nvSpPr>
        <p:spPr bwMode="auto">
          <a:xfrm>
            <a:off x="2057400" y="3810000"/>
            <a:ext cx="2362200" cy="1828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086" name="Line 6"/>
          <p:cNvSpPr>
            <a:spLocks noChangeShapeType="1"/>
          </p:cNvSpPr>
          <p:nvPr/>
        </p:nvSpPr>
        <p:spPr bwMode="auto">
          <a:xfrm flipV="1">
            <a:off x="4419600" y="3962400"/>
            <a:ext cx="2057400" cy="1676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27" name="Picture 7" descr="brake hose bub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9550"/>
            <a:ext cx="825500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This hose has been rubbing</a:t>
            </a:r>
          </a:p>
        </p:txBody>
      </p:sp>
      <p:graphicFrame>
        <p:nvGraphicFramePr>
          <p:cNvPr id="301059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828800" y="1981200"/>
          <a:ext cx="54848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61" name="Image" r:id="rId3" imgW="7619048" imgH="5714286" progId="Photoshop.Image.6">
                  <p:embed/>
                </p:oleObj>
              </mc:Choice>
              <mc:Fallback>
                <p:oleObj name="Image" r:id="rId3" imgW="7619048" imgH="5714286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48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60" name="Line 4"/>
          <p:cNvSpPr>
            <a:spLocks noChangeShapeType="1"/>
          </p:cNvSpPr>
          <p:nvPr/>
        </p:nvSpPr>
        <p:spPr bwMode="auto">
          <a:xfrm>
            <a:off x="4724400" y="4038600"/>
            <a:ext cx="1447800" cy="2514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09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34400" cy="1143000"/>
          </a:xfrm>
        </p:spPr>
        <p:txBody>
          <a:bodyPr/>
          <a:lstStyle/>
          <a:p>
            <a:r>
              <a:rPr lang="en-US"/>
              <a:t>RWD: </a:t>
            </a:r>
            <a:r>
              <a:rPr lang="en-US" sz="4000"/>
              <a:t>Check the differential vent hose</a:t>
            </a:r>
          </a:p>
        </p:txBody>
      </p:sp>
      <p:graphicFrame>
        <p:nvGraphicFramePr>
          <p:cNvPr id="302083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739900" y="1981200"/>
          <a:ext cx="56626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084" name="Image" r:id="rId3" imgW="8126984" imgH="5904762" progId="Photoshop.Image.6">
                  <p:embed/>
                </p:oleObj>
              </mc:Choice>
              <mc:Fallback>
                <p:oleObj name="Image" r:id="rId3" imgW="8126984" imgH="5904762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900" y="1981200"/>
                        <a:ext cx="56626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Some don’t have a hose</a:t>
            </a:r>
          </a:p>
        </p:txBody>
      </p:sp>
      <p:graphicFrame>
        <p:nvGraphicFramePr>
          <p:cNvPr id="303107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739900" y="1981200"/>
          <a:ext cx="56626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08" name="Image" r:id="rId3" imgW="8126984" imgH="5904762" progId="Photoshop.Image.6">
                  <p:embed/>
                </p:oleObj>
              </mc:Choice>
              <mc:Fallback>
                <p:oleObj name="Image" r:id="rId3" imgW="8126984" imgH="5904762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900" y="1981200"/>
                        <a:ext cx="56626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>
                <a:solidFill>
                  <a:schemeClr val="tx1"/>
                </a:solidFill>
                <a:latin typeface="Arial" charset="0"/>
              </a:rPr>
              <a:t>Emergency Brake Cable</a:t>
            </a:r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clipArt" sz="half" idx="2"/>
          </p:nvPr>
        </p:nvSpPr>
        <p:spPr/>
      </p:sp>
      <p:pic>
        <p:nvPicPr>
          <p:cNvPr id="95238" name="Picture 6" descr="14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28800"/>
            <a:ext cx="5943600" cy="455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/>
            <a:r>
              <a:rPr lang="en-US"/>
              <a:t>E-brake cable and linkage</a:t>
            </a:r>
          </a:p>
        </p:txBody>
      </p:sp>
      <p:pic>
        <p:nvPicPr>
          <p:cNvPr id="273412" name="Picture 4" descr="e-brake cable lever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295400"/>
            <a:ext cx="6934200" cy="5200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>
                <a:solidFill>
                  <a:schemeClr val="tx1"/>
                </a:solidFill>
                <a:latin typeface="Arial" charset="0"/>
              </a:rPr>
              <a:t>Exhaust System Leaks </a:t>
            </a:r>
          </a:p>
        </p:txBody>
      </p:sp>
      <p:pic>
        <p:nvPicPr>
          <p:cNvPr id="96263" name="Picture 7" descr="exhaust system 1"/>
          <p:cNvPicPr>
            <a:picLocks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819400"/>
            <a:ext cx="4800600" cy="3600450"/>
          </a:xfrm>
        </p:spPr>
      </p:pic>
      <p:sp>
        <p:nvSpPr>
          <p:cNvPr id="96264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200400" cy="4114800"/>
          </a:xfrm>
        </p:spPr>
        <p:txBody>
          <a:bodyPr/>
          <a:lstStyle/>
          <a:p>
            <a:r>
              <a:rPr lang="en-US"/>
              <a:t>Catalytic converters</a:t>
            </a:r>
          </a:p>
          <a:p>
            <a:r>
              <a:rPr lang="en-US"/>
              <a:t>mufflers</a:t>
            </a:r>
          </a:p>
        </p:txBody>
      </p:sp>
      <p:sp>
        <p:nvSpPr>
          <p:cNvPr id="96265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>
            <a:off x="2743200" y="2743200"/>
            <a:ext cx="3733800" cy="1981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7" name="Line 11"/>
          <p:cNvSpPr>
            <a:spLocks noChangeShapeType="1"/>
          </p:cNvSpPr>
          <p:nvPr/>
        </p:nvSpPr>
        <p:spPr bwMode="auto">
          <a:xfrm>
            <a:off x="2362200" y="3276600"/>
            <a:ext cx="4191000" cy="2362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Single exhaust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3300" name="Picture 4" descr="exhaust syst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684" name="Picture 4" descr="14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19300"/>
            <a:ext cx="7620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/>
          <a:lstStyle/>
          <a:p>
            <a:pPr algn="ctr"/>
            <a:r>
              <a:rPr lang="en-US" sz="4000"/>
              <a:t>Where are exhaust leaks usually found?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229600" cy="4724400"/>
          </a:xfrm>
        </p:spPr>
        <p:txBody>
          <a:bodyPr/>
          <a:lstStyle/>
          <a:p>
            <a:pPr algn="ctr"/>
            <a:r>
              <a:rPr lang="en-US"/>
              <a:t>On the bottom</a:t>
            </a:r>
          </a:p>
        </p:txBody>
      </p:sp>
      <p:pic>
        <p:nvPicPr>
          <p:cNvPr id="218117" name="Picture 5" descr="muffler hole1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61722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5" grpId="0" build="p" bldLvl="2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Too much fuel in the exhaust…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9140" name="Picture 4" descr="muffler blow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/>
              <a:t>Rubber Boot Leaks and Damage </a:t>
            </a:r>
          </a:p>
        </p:txBody>
      </p:sp>
      <p:graphicFrame>
        <p:nvGraphicFramePr>
          <p:cNvPr id="98308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2819400" y="1219200"/>
          <a:ext cx="3933825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9" name="Clip" r:id="rId3" imgW="2361905" imgH="3247619" progId="MS_ClipArt_Gallery.2">
                  <p:embed/>
                </p:oleObj>
              </mc:Choice>
              <mc:Fallback>
                <p:oleObj name="Clip" r:id="rId3" imgW="2361905" imgH="3247619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219200"/>
                        <a:ext cx="3933825" cy="541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5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295400"/>
          </a:xfrm>
        </p:spPr>
        <p:txBody>
          <a:bodyPr/>
          <a:lstStyle/>
          <a:p>
            <a:pPr algn="ctr"/>
            <a:r>
              <a:rPr lang="en-US"/>
              <a:t>CV Axles</a:t>
            </a:r>
          </a:p>
        </p:txBody>
      </p:sp>
      <p:pic>
        <p:nvPicPr>
          <p:cNvPr id="281604" name="Picture 4" descr="unequal half shafts LR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371600"/>
            <a:ext cx="6934200" cy="5200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Inspect Rubber Boots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1732" name="Picture 4" descr="constant velocity bo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734" name="Line 6"/>
          <p:cNvSpPr>
            <a:spLocks noChangeShapeType="1"/>
          </p:cNvSpPr>
          <p:nvPr/>
        </p:nvSpPr>
        <p:spPr bwMode="auto">
          <a:xfrm flipH="1">
            <a:off x="4724400" y="1371600"/>
            <a:ext cx="2362200" cy="3124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does the outer CV joint boot fail more often than the inner?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r>
              <a:rPr lang="en-US"/>
              <a:t>The outer boot is right next to the disk brake rotor so it gets hot.</a:t>
            </a:r>
          </a:p>
        </p:txBody>
      </p:sp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1981200" y="2743200"/>
          <a:ext cx="5181600" cy="388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09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743200"/>
                        <a:ext cx="5181600" cy="388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bldLvl="2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This plug can be replaced with a zerk fitting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7812" name="Picture 4" descr="1 zerk fitting plug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55320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6788" name="Picture 4" descr="1 zerk fitting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Zerk Fittings 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1981200" cy="4114800"/>
          </a:xfrm>
        </p:spPr>
        <p:txBody>
          <a:bodyPr/>
          <a:lstStyle/>
          <a:p>
            <a:r>
              <a:rPr lang="en-US" sz="2800"/>
              <a:t>Be sure to wipe off a fitting before applying grease.</a:t>
            </a:r>
          </a:p>
        </p:txBody>
      </p:sp>
      <p:graphicFrame>
        <p:nvGraphicFramePr>
          <p:cNvPr id="99339" name="Object 11"/>
          <p:cNvGraphicFramePr>
            <a:graphicFrameLocks noChangeAspect="1"/>
          </p:cNvGraphicFramePr>
          <p:nvPr>
            <p:ph sz="quarter" idx="3"/>
          </p:nvPr>
        </p:nvGraphicFramePr>
        <p:xfrm>
          <a:off x="2743200" y="1981200"/>
          <a:ext cx="6019800" cy="437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1" name="Image" r:id="rId3" imgW="8126984" imgH="5904762" progId="Photoshop.Image.6">
                  <p:embed/>
                </p:oleObj>
              </mc:Choice>
              <mc:Fallback>
                <p:oleObj name="Image" r:id="rId3" imgW="8126984" imgH="5904762" progId="Photoshop.Image.6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981200"/>
                        <a:ext cx="6019800" cy="437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8708" name="Picture 4" descr="14-1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8600"/>
            <a:ext cx="45402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Hand Held Grease Gun </a:t>
            </a:r>
          </a:p>
        </p:txBody>
      </p:sp>
      <p:pic>
        <p:nvPicPr>
          <p:cNvPr id="100359" name="Picture 7" descr="grease gun handheld low res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752600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0519" name="Picture 7" descr="14-1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58963"/>
            <a:ext cx="9144000" cy="43592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381000"/>
          </a:xfrm>
        </p:spPr>
        <p:txBody>
          <a:bodyPr/>
          <a:lstStyle/>
          <a:p>
            <a:pPr algn="ctr"/>
            <a:r>
              <a:rPr lang="en-US" sz="3600"/>
              <a:t>Grease Gun nozzle grips the fitting</a:t>
            </a:r>
            <a:r>
              <a:rPr lang="en-US"/>
              <a:t> </a:t>
            </a:r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clipArt" sz="half" idx="2"/>
          </p:nvPr>
        </p:nvSpPr>
        <p:spPr/>
      </p:sp>
      <p:pic>
        <p:nvPicPr>
          <p:cNvPr id="101382" name="Picture 6" descr="14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658495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9732" name="Picture 4" descr="14-14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09650"/>
            <a:ext cx="7620000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0756" name="Picture 4" descr="14-14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5100"/>
            <a:ext cx="7620000" cy="652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tx1"/>
                </a:solidFill>
                <a:latin typeface="Arial" charset="0"/>
              </a:rPr>
              <a:t>Fill until rubber bladder expands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1492" name="Picture 4" descr="zerk fitting on ball j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493" name="Line 5"/>
          <p:cNvSpPr>
            <a:spLocks noChangeShapeType="1"/>
          </p:cNvSpPr>
          <p:nvPr/>
        </p:nvSpPr>
        <p:spPr bwMode="auto">
          <a:xfrm flipV="1">
            <a:off x="4343400" y="1676400"/>
            <a:ext cx="1066800" cy="1066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5460" name="Picture 4" descr="grease gun on zerk fitting on tie rod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819150"/>
            <a:ext cx="7543800" cy="5657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Suspension and Steering Checks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24" name="Picture 4" descr="14-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5000"/>
            <a:ext cx="3833813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Bushing inspection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20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12140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/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1780" name="Picture 4" descr="14-15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6134100" cy="599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pic>
        <p:nvPicPr>
          <p:cNvPr id="332804" name="Picture 4" descr="14-15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1150"/>
            <a:ext cx="7620000" cy="623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3828" name="Picture 4" descr="14-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52550"/>
            <a:ext cx="76200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Gear case fluid level checks </a:t>
            </a:r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clipArt" sz="half" idx="2"/>
          </p:nvPr>
        </p:nvSpPr>
        <p:spPr/>
      </p:sp>
      <p:pic>
        <p:nvPicPr>
          <p:cNvPr id="102406" name="Picture 6" descr="14-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52600"/>
            <a:ext cx="6705600" cy="443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2998" name="Picture 6" descr="14-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7620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Filling gear cases</a:t>
            </a:r>
          </a:p>
        </p:txBody>
      </p:sp>
      <p:pic>
        <p:nvPicPr>
          <p:cNvPr id="108553" name="Picture 9" descr="14-2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676400"/>
            <a:ext cx="7391400" cy="45577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Manual transmission fluid level</a:t>
            </a:r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clipArt" sz="half" idx="2"/>
          </p:nvPr>
        </p:nvSpPr>
        <p:spPr/>
      </p:sp>
      <p:pic>
        <p:nvPicPr>
          <p:cNvPr id="106503" name="Picture 7" descr="14-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7525"/>
            <a:ext cx="9144000" cy="506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Be sure you are loosening the correct plug.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3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95500"/>
            <a:ext cx="63500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Don’t loosen this on a Ford</a:t>
            </a:r>
            <a:br>
              <a:rPr lang="en-US" sz="4000"/>
            </a:br>
            <a:endParaRPr lang="en-US" sz="4000"/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40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60452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differential fluid level</a:t>
            </a:r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clipArt" sz="half" idx="2"/>
          </p:nvPr>
        </p:nvSpPr>
        <p:spPr/>
      </p:sp>
      <p:pic>
        <p:nvPicPr>
          <p:cNvPr id="107526" name="Picture 6" descr="14-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05000"/>
            <a:ext cx="5340350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1124" name="Picture 4" descr="differential fill plug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Inside a differential</a:t>
            </a:r>
          </a:p>
        </p:txBody>
      </p:sp>
      <p:graphicFrame>
        <p:nvGraphicFramePr>
          <p:cNvPr id="313347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828800" y="1981200"/>
          <a:ext cx="54848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48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48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/>
            <a:r>
              <a:rPr lang="en-US"/>
              <a:t>Universal Joints</a:t>
            </a:r>
          </a:p>
        </p:txBody>
      </p:sp>
      <p:pic>
        <p:nvPicPr>
          <p:cNvPr id="109574" name="Picture 6" descr="14-25a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600200"/>
            <a:ext cx="5105400" cy="50371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6900" name="Picture 4" descr="14-25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9144000" cy="64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457200"/>
            <a:ext cx="7772400" cy="1143000"/>
          </a:xfrm>
        </p:spPr>
        <p:txBody>
          <a:bodyPr/>
          <a:lstStyle/>
          <a:p>
            <a:r>
              <a:rPr lang="en-US"/>
              <a:t>Checking U-joints </a:t>
            </a:r>
          </a:p>
        </p:txBody>
      </p:sp>
      <p:graphicFrame>
        <p:nvGraphicFramePr>
          <p:cNvPr id="110596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3276600" y="990600"/>
          <a:ext cx="2781300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7" name="Clip" r:id="rId3" imgW="1514286" imgH="3028571" progId="MS_ClipArt_Gallery.2">
                  <p:embed/>
                </p:oleObj>
              </mc:Choice>
              <mc:Fallback>
                <p:oleObj name="Clip" r:id="rId3" imgW="1514286" imgH="3028571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990600"/>
                        <a:ext cx="2781300" cy="556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Damaged U-joint</a:t>
            </a:r>
          </a:p>
        </p:txBody>
      </p:sp>
      <p:pic>
        <p:nvPicPr>
          <p:cNvPr id="277508" name="Picture 4" descr="u joint trunnion bad LR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657350"/>
            <a:ext cx="6324600" cy="474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Single universal joint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2148" name="Picture 4" descr="universal joint flange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01980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Double universal joint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9924" name="Picture 4" descr="rear u-j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665480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Center support bearing</a:t>
            </a:r>
          </a:p>
        </p:txBody>
      </p:sp>
      <p:pic>
        <p:nvPicPr>
          <p:cNvPr id="279556" name="Picture 4" descr="center support bearing dark copy LR"/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22098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Don’t forget the door sticker</a:t>
            </a:r>
          </a:p>
        </p:txBody>
      </p:sp>
      <p:graphicFrame>
        <p:nvGraphicFramePr>
          <p:cNvPr id="314371" name="Object 3"/>
          <p:cNvGraphicFramePr>
            <a:graphicFrameLocks noChangeAspect="1"/>
          </p:cNvGraphicFramePr>
          <p:nvPr>
            <p:ph idx="1"/>
          </p:nvPr>
        </p:nvGraphicFramePr>
        <p:xfrm>
          <a:off x="1828800" y="1981200"/>
          <a:ext cx="54848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72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48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you want to remove a serpentine belt to inspect it…</a:t>
            </a:r>
          </a:p>
        </p:txBody>
      </p:sp>
      <p:graphicFrame>
        <p:nvGraphicFramePr>
          <p:cNvPr id="309250" name="Object 2"/>
          <p:cNvGraphicFramePr>
            <a:graphicFrameLocks noChangeAspect="1"/>
          </p:cNvGraphicFramePr>
          <p:nvPr>
            <p:ph idx="1"/>
          </p:nvPr>
        </p:nvGraphicFramePr>
        <p:xfrm>
          <a:off x="1828800" y="1981200"/>
          <a:ext cx="54848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2" name="Image" r:id="rId3" imgW="8126984" imgH="6095238" progId="Photoshop.Image.6">
                  <p:embed/>
                </p:oleObj>
              </mc:Choice>
              <mc:Fallback>
                <p:oleObj name="Image" r:id="rId3" imgW="8126984" imgH="6095238" progId="Photoshop.Image.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484813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25635" name="Object 3"/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9525000" cy="692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38" name="Image" r:id="rId3" imgW="8126984" imgH="5904762" progId="Photoshop.Image.6">
                  <p:embed/>
                </p:oleObj>
              </mc:Choice>
              <mc:Fallback>
                <p:oleObj name="Image" r:id="rId3" imgW="8126984" imgH="5904762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525000" cy="692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23587" name="Object 3"/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9448800" cy="686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90" name="Image" r:id="rId3" imgW="8126984" imgH="5904762" progId="Photoshop.Image.6">
                  <p:embed/>
                </p:oleObj>
              </mc:Choice>
              <mc:Fallback>
                <p:oleObj name="Image" r:id="rId3" imgW="8126984" imgH="5904762" progId="Photoshop.Image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448800" cy="686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Break – 5 minutes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0538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800" i="1">
                <a:latin typeface="Arial" charset="0"/>
              </a:rPr>
              <a:t>Tire inspection and service lab assignment</a:t>
            </a:r>
          </a:p>
        </p:txBody>
      </p:sp>
      <p:sp>
        <p:nvSpPr>
          <p:cNvPr id="150539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sz="2400"/>
          </a:p>
        </p:txBody>
      </p:sp>
      <p:pic>
        <p:nvPicPr>
          <p:cNvPr id="150534" name="Picture 6" descr="tire carcass exploded LR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057400"/>
            <a:ext cx="4572000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 charset="0"/>
              </a:rPr>
              <a:t>Checking Tire Pressures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4696" name="Picture 8" descr="tire guag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7" name="Picture 9" descr="tire guage1 low 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22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 charset="0"/>
              </a:rPr>
              <a:t>Correct Tire Inflation</a:t>
            </a:r>
          </a:p>
        </p:txBody>
      </p:sp>
      <p:graphicFrame>
        <p:nvGraphicFramePr>
          <p:cNvPr id="87044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2057400" y="1752600"/>
          <a:ext cx="5562600" cy="490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5" name="Clip" r:id="rId3" imgW="2095238" imgH="1847619" progId="MS_ClipArt_Gallery.2">
                  <p:embed/>
                </p:oleObj>
              </mc:Choice>
              <mc:Fallback>
                <p:oleObj name="Clip" r:id="rId3" imgW="2095238" imgH="1847619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752600"/>
                        <a:ext cx="5562600" cy="4903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 charset="0"/>
              </a:rPr>
              <a:t>Over-inflation wear</a:t>
            </a:r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1752600" y="1524000"/>
          <a:ext cx="5486400" cy="505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9" name="Clip" r:id="rId3" imgW="2066667" imgH="1904762" progId="MS_ClipArt_Gallery.2">
                  <p:embed/>
                </p:oleObj>
              </mc:Choice>
              <mc:Fallback>
                <p:oleObj name="Clip" r:id="rId3" imgW="2066667" imgH="1904762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0"/>
                        <a:ext cx="5486400" cy="5056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 charset="0"/>
              </a:rPr>
              <a:t>Under-inflation Wear</a:t>
            </a:r>
          </a:p>
        </p:txBody>
      </p:sp>
      <p:graphicFrame>
        <p:nvGraphicFramePr>
          <p:cNvPr id="89092" name="Object 4"/>
          <p:cNvGraphicFramePr>
            <a:graphicFrameLocks noChangeAspect="1"/>
          </p:cNvGraphicFramePr>
          <p:nvPr>
            <p:ph type="clipArt" sz="half" idx="4294967295"/>
          </p:nvPr>
        </p:nvGraphicFramePr>
        <p:xfrm>
          <a:off x="3200400" y="1676400"/>
          <a:ext cx="5943600" cy="494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5" name="Clip" r:id="rId3" imgW="2161905" imgH="1800000" progId="MS_ClipArt_Gallery.2">
                  <p:embed/>
                </p:oleObj>
              </mc:Choice>
              <mc:Fallback>
                <p:oleObj name="Clip" r:id="rId3" imgW="2161905" imgH="180000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676400"/>
                        <a:ext cx="5943600" cy="4948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3" name="Rectangle 5"/>
          <p:cNvSpPr>
            <a:spLocks noGrp="1" noChangeArrowheads="1"/>
          </p:cNvSpPr>
          <p:nvPr>
            <p:ph type="chart" sz="half" idx="1"/>
          </p:nvPr>
        </p:nvSpPr>
        <p:spPr>
          <a:xfrm>
            <a:off x="5486400" y="2438400"/>
            <a:ext cx="2133600" cy="4114800"/>
          </a:xfrm>
        </p:spPr>
      </p:sp>
      <p:sp>
        <p:nvSpPr>
          <p:cNvPr id="890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828800"/>
            <a:ext cx="2743200" cy="4114800"/>
          </a:xfrm>
        </p:spPr>
        <p:txBody>
          <a:bodyPr/>
          <a:lstStyle/>
          <a:p>
            <a:r>
              <a:rPr lang="en-US" sz="2800"/>
              <a:t>Typical loss in tire air pressure is 2 pounds per month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Number of low tires per vehicle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5715000"/>
            <a:ext cx="7772400" cy="457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400"/>
              <a:t>Courtesy of Bridgestone</a:t>
            </a:r>
          </a:p>
        </p:txBody>
      </p:sp>
      <p:pic>
        <p:nvPicPr>
          <p:cNvPr id="214021" name="Picture 5" descr="underinflated tire stats - firest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209800"/>
            <a:ext cx="8153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pPr algn="ctr"/>
            <a:r>
              <a:rPr lang="en-US" i="1">
                <a:solidFill>
                  <a:schemeClr val="tx1"/>
                </a:solidFill>
                <a:latin typeface="Arial" charset="0"/>
              </a:rPr>
              <a:t> Tire Placard</a:t>
            </a:r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clipArt" sz="half" idx="2"/>
          </p:nvPr>
        </p:nvSpPr>
        <p:spPr/>
      </p:sp>
      <p:pic>
        <p:nvPicPr>
          <p:cNvPr id="116742" name="Picture 6" descr="GVW sticker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 charset="0"/>
              </a:rPr>
              <a:t>Tread Wear Indicators 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2133600" cy="4114800"/>
          </a:xfrm>
        </p:spPr>
        <p:txBody>
          <a:bodyPr/>
          <a:lstStyle/>
          <a:p>
            <a:r>
              <a:rPr lang="en-US" sz="2800" i="1">
                <a:latin typeface="Arial" charset="0"/>
              </a:rPr>
              <a:t>more than 2 rows of tread with wear bars showing means excessive wear</a:t>
            </a:r>
          </a:p>
        </p:txBody>
      </p:sp>
      <p:pic>
        <p:nvPicPr>
          <p:cNvPr id="216068" name="Picture 4" descr="wear bar on tire 2 better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962150"/>
            <a:ext cx="5867400" cy="4400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Wear bar indicator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6308" name="Picture 4" descr="1 wear bar indicator triangle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477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6310" name="Line 6"/>
          <p:cNvSpPr>
            <a:spLocks noChangeShapeType="1"/>
          </p:cNvSpPr>
          <p:nvPr/>
        </p:nvSpPr>
        <p:spPr bwMode="auto">
          <a:xfrm flipH="1">
            <a:off x="4800600" y="1295400"/>
            <a:ext cx="2057400" cy="2514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1908" name="Picture 4" descr="tire radial and b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41400"/>
            <a:ext cx="7620000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4196" name="Picture 4" descr="Firestone tire stepdow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1098550"/>
            <a:ext cx="5295900" cy="466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9860" name="Picture 4" descr="tire bel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1800"/>
            <a:ext cx="7620000" cy="5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2932" name="Picture 4" descr="tire sip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50900"/>
            <a:ext cx="7620000" cy="515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algn="ctr"/>
            <a:r>
              <a:rPr lang="en-US" i="1">
                <a:solidFill>
                  <a:schemeClr val="tx1"/>
                </a:solidFill>
                <a:latin typeface="Arial" charset="0"/>
              </a:rPr>
              <a:t>Tire sidewall labels </a:t>
            </a:r>
          </a:p>
        </p:txBody>
      </p:sp>
      <p:pic>
        <p:nvPicPr>
          <p:cNvPr id="97287" name="Picture 7" descr="PASSENGERSIDEWALLa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762000"/>
            <a:ext cx="6705600" cy="5719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48836" name="Picture 4" descr="aspect rat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7620000" cy="3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8837" name="Picture 5" descr="tire sidewall profile - class2"/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4343400"/>
            <a:ext cx="7772400" cy="19764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381000"/>
          </a:xfrm>
        </p:spPr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 charset="0"/>
              </a:rPr>
              <a:t>Tire size </a:t>
            </a:r>
          </a:p>
        </p:txBody>
      </p:sp>
      <p:graphicFrame>
        <p:nvGraphicFramePr>
          <p:cNvPr id="220163" name="Object 3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3197225" y="304800"/>
          <a:ext cx="5680075" cy="632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64" name="Clip" r:id="rId3" imgW="2857143" imgH="3180952" progId="MS_ClipArt_Gallery.2">
                  <p:embed/>
                </p:oleObj>
              </mc:Choice>
              <mc:Fallback>
                <p:oleObj name="Clip" r:id="rId3" imgW="2857143" imgH="3180952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7225" y="304800"/>
                        <a:ext cx="5680075" cy="632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A light truck tire has an “LT”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24" name="Picture 4" descr="1 LT metric tire label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55320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25" name="Line 5"/>
          <p:cNvSpPr>
            <a:spLocks noChangeShapeType="1"/>
          </p:cNvSpPr>
          <p:nvPr/>
        </p:nvSpPr>
        <p:spPr bwMode="auto">
          <a:xfrm flipV="1">
            <a:off x="2667000" y="1676400"/>
            <a:ext cx="1752600" cy="2590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A European tire has no “P”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3476" name="Picture 4" descr="1 tire sidewall label Europe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01980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3477" name="Line 5"/>
          <p:cNvSpPr>
            <a:spLocks noChangeShapeType="1"/>
          </p:cNvSpPr>
          <p:nvPr/>
        </p:nvSpPr>
        <p:spPr bwMode="auto">
          <a:xfrm flipH="1" flipV="1">
            <a:off x="3276600" y="1752600"/>
            <a:ext cx="76200" cy="1752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Uniform Tire Quality Grade (UTQG)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4800"/>
              <a:t>Treadwear</a:t>
            </a:r>
          </a:p>
          <a:p>
            <a:pPr>
              <a:lnSpc>
                <a:spcPct val="90000"/>
              </a:lnSpc>
            </a:pPr>
            <a:endParaRPr lang="en-US" sz="4800"/>
          </a:p>
          <a:p>
            <a:pPr>
              <a:lnSpc>
                <a:spcPct val="90000"/>
              </a:lnSpc>
            </a:pPr>
            <a:r>
              <a:rPr lang="en-US" sz="4800"/>
              <a:t> Traction</a:t>
            </a:r>
          </a:p>
          <a:p>
            <a:pPr>
              <a:lnSpc>
                <a:spcPct val="90000"/>
              </a:lnSpc>
            </a:pPr>
            <a:r>
              <a:rPr lang="en-US" sz="4800"/>
              <a:t> Temperature</a:t>
            </a:r>
          </a:p>
        </p:txBody>
      </p:sp>
      <p:pic>
        <p:nvPicPr>
          <p:cNvPr id="221188" name="Picture 4" descr="utqg g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14600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1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7" grpId="0" build="p" bldLvl="2" autoUpdateAnimBg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Traction Rating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8420" name="Picture 4" descr="traction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Treadwear Rating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9444" name="Picture 4" descr="treadwear 3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Better Treadwear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0468" name="Picture 4" descr="treadwear 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Temperature Rating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5348" name="Picture 4" descr="temperature 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/>
              <a:t>Check out some tire labels.  Are the following tires good in all categories?</a:t>
            </a:r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6677" name="Picture 5" descr="superGTs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457200"/>
            <a:ext cx="4079875" cy="60198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7701" name="Picture 5" descr="falkenfX-06C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533400"/>
            <a:ext cx="3925888" cy="57912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58725" name="Object 5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2895600" y="0"/>
          <a:ext cx="4102100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6" name="Image" r:id="rId3" imgW="6036004" imgH="8857042" progId="Photoshop.Image.4">
                  <p:embed/>
                </p:oleObj>
              </mc:Choice>
              <mc:Fallback>
                <p:oleObj name="Image" r:id="rId3" imgW="6036004" imgH="8857042" progId="Photoshop.Image.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0"/>
                        <a:ext cx="4102100" cy="601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55653" name="Object 5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3733800" y="381000"/>
          <a:ext cx="2568575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4" name="Image" r:id="rId3" imgW="3761384" imgH="8704553" progId="Photoshop.Image.4">
                  <p:embed/>
                </p:oleObj>
              </mc:Choice>
              <mc:Fallback>
                <p:oleObj name="Image" r:id="rId3" imgW="3761384" imgH="8704553" progId="Photoshop.Image.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81000"/>
                        <a:ext cx="2568575" cy="594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n-US"/>
              <a:t>DOT number lists where a tire was made and which mfg.  This is a Mohawk from Virginia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2276" name="Picture 4" descr="DOT CCK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71700"/>
            <a:ext cx="6248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Another DOT code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1428" name="Picture 4" descr="1 DOT number with date code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1429" name="Line 5"/>
          <p:cNvSpPr>
            <a:spLocks noChangeShapeType="1"/>
          </p:cNvSpPr>
          <p:nvPr/>
        </p:nvSpPr>
        <p:spPr bwMode="auto">
          <a:xfrm>
            <a:off x="4114800" y="46482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31" name="Line 7"/>
          <p:cNvSpPr>
            <a:spLocks noChangeShapeType="1"/>
          </p:cNvSpPr>
          <p:nvPr/>
        </p:nvSpPr>
        <p:spPr bwMode="auto">
          <a:xfrm flipV="1">
            <a:off x="2286000" y="1524000"/>
            <a:ext cx="76200" cy="3276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Date code = 51</a:t>
            </a:r>
            <a:r>
              <a:rPr lang="en-US" baseline="30000">
                <a:solidFill>
                  <a:schemeClr val="tx1"/>
                </a:solidFill>
                <a:latin typeface="Arial" charset="0"/>
              </a:rPr>
              <a:t>st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 week of 2001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0404" name="Picture 4" descr="1 DOT date code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655320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Load and speed rating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2452" name="Picture 4" descr="1 load symbol 80H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 tire’s load carrying ability depends on correct air pressure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44" name="Picture 4" descr="tire load index table - Firestone from I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2252663"/>
            <a:ext cx="804862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non-speed rated tire distorts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5220" name="Picture 4" descr="Non speed rated tire-firest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6324600" cy="39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5221" name="Rectangle 5"/>
          <p:cNvSpPr>
            <a:spLocks noChangeArrowheads="1"/>
          </p:cNvSpPr>
          <p:nvPr/>
        </p:nvSpPr>
        <p:spPr bwMode="auto">
          <a:xfrm>
            <a:off x="762000" y="6473825"/>
            <a:ext cx="33020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</a:pPr>
            <a:r>
              <a:rPr kumimoji="1" lang="en-US"/>
              <a:t>Courtesy of Bridgestone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0884" name="Picture 4" descr="tire m+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9750"/>
            <a:ext cx="7620000" cy="577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A “snowflake on the mountain” symbol is on a snow tire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4500" name="Picture 4" descr="1 snow symbol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6553200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4501" name="Line 5"/>
          <p:cNvSpPr>
            <a:spLocks noChangeShapeType="1"/>
          </p:cNvSpPr>
          <p:nvPr/>
        </p:nvSpPr>
        <p:spPr bwMode="auto">
          <a:xfrm flipH="1">
            <a:off x="4114800" y="1524000"/>
            <a:ext cx="152400" cy="16764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/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</a:rPr>
              <a:t>Snow tires have lower speed ratings and wear out fast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6548" name="Picture 4" descr="1 snow tire tread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248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8596" name="Picture 4" descr="1tire sidewall label good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8597" name="Picture 5" descr="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0708" name="Picture 4" descr="tire sidewall press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"/>
            <a:ext cx="838200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This tire rotates a certain direction only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6372" name="Picture 4" descr="tire rotation ar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6373" name="Line 5"/>
          <p:cNvSpPr>
            <a:spLocks noChangeShapeType="1"/>
          </p:cNvSpPr>
          <p:nvPr/>
        </p:nvSpPr>
        <p:spPr bwMode="auto">
          <a:xfrm>
            <a:off x="4343400" y="1219200"/>
            <a:ext cx="1676400" cy="3048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3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Directional tire tread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7572" name="Picture 4" descr="1 directional tire tread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867400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Tire serial number – usually mounted to the inside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7396" name="Picture 4" descr="tire serial numb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41148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1)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An under-inflated tire will wear 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On the outside edges of the tread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b)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In the center of the tread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Over or under?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7332" name="Picture 4" descr="1 tire overinflation wear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59436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Over or under?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8356" name="Picture 4" descr="1 underinflated tire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1722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Indentations = normal</a:t>
            </a:r>
            <a:br>
              <a:rPr lang="en-US"/>
            </a:br>
            <a:r>
              <a:rPr lang="en-US"/>
              <a:t>Bulges = abnormal</a:t>
            </a:r>
          </a:p>
        </p:txBody>
      </p:sp>
      <p:graphicFrame>
        <p:nvGraphicFramePr>
          <p:cNvPr id="222211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762000" y="1485900"/>
          <a:ext cx="7162800" cy="537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13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485900"/>
                        <a:ext cx="7162800" cy="537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2212" name="Line 4"/>
          <p:cNvSpPr>
            <a:spLocks noChangeShapeType="1"/>
          </p:cNvSpPr>
          <p:nvPr/>
        </p:nvSpPr>
        <p:spPr bwMode="auto">
          <a:xfrm flipH="1">
            <a:off x="4876800" y="533400"/>
            <a:ext cx="914400" cy="3657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7338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2)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When the tread bar is even with the surface of the tread, there is less than </a:t>
            </a:r>
            <a:r>
              <a:rPr lang="en-US" u="sng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________ of tread remaining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 1/32” 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b)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1/16”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c)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1/8”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0644" name="Picture 4" descr="1 tire wear gauge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Cheater Slicks – Why?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7092" name="Picture 4" descr="cheater slicks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3)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Check tire pressures when the tires are 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Hot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b)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Cold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Arial" charset="0"/>
              </a:rPr>
              <a:t>This pin is for removing air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1668" name="Picture 4" descr="1 tire gauge letting out air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248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1669" name="Line 5"/>
          <p:cNvSpPr>
            <a:spLocks noChangeShapeType="1"/>
          </p:cNvSpPr>
          <p:nvPr/>
        </p:nvSpPr>
        <p:spPr bwMode="auto">
          <a:xfrm flipH="1" flipV="1">
            <a:off x="533400" y="3733800"/>
            <a:ext cx="2667000" cy="6858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charset="0"/>
              </a:rPr>
              <a:t>The top side of this tire chuck can be used on inner duals, too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9380" name="Picture 4" descr="1 air chuck on valve stem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61722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9381" name="Line 5"/>
          <p:cNvSpPr>
            <a:spLocks noChangeShapeType="1"/>
          </p:cNvSpPr>
          <p:nvPr/>
        </p:nvSpPr>
        <p:spPr bwMode="auto">
          <a:xfrm flipV="1">
            <a:off x="3505200" y="1600200"/>
            <a:ext cx="990600" cy="2514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2692" name="Picture 4" descr="1 tire pressure gauge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7244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4)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The tire pressure specification is located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On the driver’s door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b)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In the glove compartment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c)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In the owner’s manual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d)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Any of the above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5626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5)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Camber results in wear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On the outside or inside of the tire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b)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Evenly on the entire tread</a:t>
            </a:r>
          </a:p>
        </p:txBody>
      </p:sp>
      <p:pic>
        <p:nvPicPr>
          <p:cNvPr id="165893" name="Picture 5" descr="camber wear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334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5626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6)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Toe wear results in a feathered edge wear on the entire tread. True or False?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4953000"/>
            <a:ext cx="7772400" cy="1905000"/>
          </a:xfrm>
        </p:spPr>
        <p:txBody>
          <a:bodyPr/>
          <a:lstStyle/>
          <a:p>
            <a:endParaRPr lang="en-US"/>
          </a:p>
        </p:txBody>
      </p:sp>
      <p:pic>
        <p:nvPicPr>
          <p:cNvPr id="166916" name="Picture 4" descr="feather ed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7943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Cupped wear can result from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  <a:cs typeface="Times New Roman" pitchFamily="18" charset="0"/>
              </a:rPr>
              <a:t>a)	</a:t>
            </a:r>
            <a:r>
              <a:rPr lang="en-US">
                <a:latin typeface="Arial" charset="0"/>
              </a:rPr>
              <a:t>Loose parts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  <a:cs typeface="Times New Roman" pitchFamily="18" charset="0"/>
              </a:rPr>
              <a:t>b)	</a:t>
            </a:r>
            <a:r>
              <a:rPr lang="en-US">
                <a:latin typeface="Arial" charset="0"/>
              </a:rPr>
              <a:t>Tires out of balance</a:t>
            </a:r>
            <a:br>
              <a:rPr lang="en-US">
                <a:latin typeface="Arial" charset="0"/>
              </a:rPr>
            </a:br>
            <a:r>
              <a:rPr lang="en-US">
                <a:latin typeface="Arial" charset="0"/>
                <a:cs typeface="Times New Roman" pitchFamily="18" charset="0"/>
              </a:rPr>
              <a:t>c)	</a:t>
            </a:r>
            <a:r>
              <a:rPr lang="en-US">
                <a:latin typeface="Arial" charset="0"/>
              </a:rPr>
              <a:t>Both a and b</a:t>
            </a:r>
          </a:p>
        </p:txBody>
      </p:sp>
      <p:sp>
        <p:nvSpPr>
          <p:cNvPr id="167944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67941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5222875" y="0"/>
          <a:ext cx="34194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5" name="Image" r:id="rId3" imgW="4317460" imgH="8660317" progId="Photoshop.Image.6">
                  <p:embed/>
                </p:oleObj>
              </mc:Choice>
              <mc:Fallback>
                <p:oleObj name="Image" r:id="rId3" imgW="4317460" imgH="8660317" progId="Photoshop.Image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0"/>
                        <a:ext cx="341947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286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600200" y="39688"/>
            <a:ext cx="12877800" cy="6818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8)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What is a dry park check?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4958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9)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Which of the following are types of steering gears?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Rack and pinion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b)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Recirculating ball and nut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c)	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Both a and b</a:t>
            </a:r>
            <a:br>
              <a:rPr lang="en-US">
                <a:solidFill>
                  <a:schemeClr val="tx1"/>
                </a:solidFill>
                <a:latin typeface="Arial" charset="0"/>
              </a:rPr>
            </a:br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3716" name="Picture 4" descr="1 lift pads rubber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057400"/>
            <a:ext cx="7772400" cy="1143000"/>
          </a:xfrm>
        </p:spPr>
        <p:txBody>
          <a:bodyPr/>
          <a:lstStyle/>
          <a:p>
            <a:r>
              <a:rPr lang="en-US"/>
              <a:t>Remember: An “A” or a “V” - Face lift pads away from each other or toward each other, but not facing the same direction</a:t>
            </a:r>
          </a:p>
        </p:txBody>
      </p:sp>
      <p:sp>
        <p:nvSpPr>
          <p:cNvPr id="259075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9076" name="Picture 1028" descr="lift pad short end up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05200"/>
            <a:ext cx="37338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9078" name="Picture 1030" descr="lift pad long end up low res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3505200"/>
            <a:ext cx="3733800" cy="2800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991600" cy="1143000"/>
          </a:xfrm>
        </p:spPr>
        <p:txBody>
          <a:bodyPr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charset="0"/>
              </a:rPr>
              <a:t>Don’t forget the key for the wheel locks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4740" name="Picture 4" descr="1 mag lock low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rene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Seren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erene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ren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Designs\SERENE.POT</Template>
  <TotalTime>3744</TotalTime>
  <Words>658</Words>
  <Application>Microsoft Office PowerPoint</Application>
  <PresentationFormat>On-screen Show (4:3)</PresentationFormat>
  <Paragraphs>121</Paragraphs>
  <Slides>139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139</vt:i4>
      </vt:variant>
    </vt:vector>
  </HeadingPairs>
  <TitlesOfParts>
    <vt:vector size="146" baseType="lpstr">
      <vt:lpstr>Times New Roman</vt:lpstr>
      <vt:lpstr>Monotype Sorts</vt:lpstr>
      <vt:lpstr>Arial</vt:lpstr>
      <vt:lpstr>Serene</vt:lpstr>
      <vt:lpstr>Adobe Photoshop Image</vt:lpstr>
      <vt:lpstr>Microsoft Clip Gallery</vt:lpstr>
      <vt:lpstr>Microsoft PowerPoint Slide</vt:lpstr>
      <vt:lpstr>Auto 110 - Automotive Service </vt:lpstr>
      <vt:lpstr>Reminder – Use Fender Covers!</vt:lpstr>
      <vt:lpstr>How would you feel if your car was returned like this?</vt:lpstr>
      <vt:lpstr>If you run an engine, use exhaust hoses.</vt:lpstr>
      <vt:lpstr>Do not clean a battery with a shop towel.</vt:lpstr>
      <vt:lpstr>Shock absorber inspection </vt:lpstr>
      <vt:lpstr>PowerPoint Presentation</vt:lpstr>
      <vt:lpstr>This test checks one stage only</vt:lpstr>
      <vt:lpstr>Scalloped or Gouged Wear </vt:lpstr>
      <vt:lpstr>PowerPoint Presentation</vt:lpstr>
      <vt:lpstr>Shock failure - look for damage on rubber bump stops.</vt:lpstr>
      <vt:lpstr>Loose shock mount</vt:lpstr>
      <vt:lpstr>Slight moisture is normal</vt:lpstr>
      <vt:lpstr>Damage is cause for replacement</vt:lpstr>
      <vt:lpstr>MacPherson Strut Suspension</vt:lpstr>
      <vt:lpstr>MacPherson strut shocks require more complicated service</vt:lpstr>
      <vt:lpstr>Inspect Brake Hoses - how many does the car have?</vt:lpstr>
      <vt:lpstr>Each front wheel has a brake hose – allows wheel to turn</vt:lpstr>
      <vt:lpstr>With independent rear suspension, there would be four hoses</vt:lpstr>
      <vt:lpstr>Rear Brake Hose   (independent rear suspension)</vt:lpstr>
      <vt:lpstr>With a solid rear axle, there are often only three hoses. </vt:lpstr>
      <vt:lpstr>Hoses can deteriorate with age. This one is a single hose above a solid rear axle.</vt:lpstr>
      <vt:lpstr>This solid axle has a hose at each side</vt:lpstr>
      <vt:lpstr>PowerPoint Presentation</vt:lpstr>
      <vt:lpstr>This hose has been rubbing</vt:lpstr>
      <vt:lpstr>PowerPoint Presentation</vt:lpstr>
      <vt:lpstr>RWD: Check the differential vent hose</vt:lpstr>
      <vt:lpstr>Some don’t have a hose</vt:lpstr>
      <vt:lpstr>Emergency Brake Cable</vt:lpstr>
      <vt:lpstr>E-brake cable and linkage</vt:lpstr>
      <vt:lpstr>Exhaust System Leaks </vt:lpstr>
      <vt:lpstr>Single exhaust</vt:lpstr>
      <vt:lpstr>PowerPoint Presentation</vt:lpstr>
      <vt:lpstr>Where are exhaust leaks usually found?</vt:lpstr>
      <vt:lpstr>Too much fuel in the exhaust…</vt:lpstr>
      <vt:lpstr>Rubber Boot Leaks and Damage </vt:lpstr>
      <vt:lpstr>CV Axles</vt:lpstr>
      <vt:lpstr>Inspect Rubber Boots</vt:lpstr>
      <vt:lpstr>Why does the outer CV joint boot fail more often than the inner?</vt:lpstr>
      <vt:lpstr>This plug can be replaced with a zerk fitting</vt:lpstr>
      <vt:lpstr>PowerPoint Presentation</vt:lpstr>
      <vt:lpstr>Zerk Fittings </vt:lpstr>
      <vt:lpstr>PowerPoint Presentation</vt:lpstr>
      <vt:lpstr>Hand Held Grease Gun </vt:lpstr>
      <vt:lpstr>PowerPoint Presentation</vt:lpstr>
      <vt:lpstr>Grease Gun nozzle grips the fitting </vt:lpstr>
      <vt:lpstr>PowerPoint Presentation</vt:lpstr>
      <vt:lpstr>PowerPoint Presentation</vt:lpstr>
      <vt:lpstr>Fill until rubber bladder expands</vt:lpstr>
      <vt:lpstr>PowerPoint Presentation</vt:lpstr>
      <vt:lpstr>Suspension and Steering Checks</vt:lpstr>
      <vt:lpstr>Bushing inspection</vt:lpstr>
      <vt:lpstr>PowerPoint Presentation</vt:lpstr>
      <vt:lpstr>PowerPoint Presentation</vt:lpstr>
      <vt:lpstr>PowerPoint Presentation</vt:lpstr>
      <vt:lpstr>Gear case fluid level checks </vt:lpstr>
      <vt:lpstr>PowerPoint Presentation</vt:lpstr>
      <vt:lpstr>Filling gear cases</vt:lpstr>
      <vt:lpstr>Manual transmission fluid level</vt:lpstr>
      <vt:lpstr>Be sure you are loosening the correct plug.</vt:lpstr>
      <vt:lpstr>Don’t loosen this on a Ford </vt:lpstr>
      <vt:lpstr>differential fluid level</vt:lpstr>
      <vt:lpstr>PowerPoint Presentation</vt:lpstr>
      <vt:lpstr>Inside a differential</vt:lpstr>
      <vt:lpstr>Universal Joints</vt:lpstr>
      <vt:lpstr>PowerPoint Presentation</vt:lpstr>
      <vt:lpstr>Checking U-joints </vt:lpstr>
      <vt:lpstr>Damaged U-joint</vt:lpstr>
      <vt:lpstr>Single universal joint</vt:lpstr>
      <vt:lpstr>Double universal joint</vt:lpstr>
      <vt:lpstr>Center support bearing</vt:lpstr>
      <vt:lpstr>Don’t forget the door sticker</vt:lpstr>
      <vt:lpstr>If you want to remove a serpentine belt to inspect it…</vt:lpstr>
      <vt:lpstr>PowerPoint Presentation</vt:lpstr>
      <vt:lpstr>PowerPoint Presentation</vt:lpstr>
      <vt:lpstr>Break – 5 minutes</vt:lpstr>
      <vt:lpstr>PowerPoint Presentation</vt:lpstr>
      <vt:lpstr>Checking Tire Pressures</vt:lpstr>
      <vt:lpstr>Correct Tire Inflation</vt:lpstr>
      <vt:lpstr>Over-inflation wear</vt:lpstr>
      <vt:lpstr>Under-inflation Wear</vt:lpstr>
      <vt:lpstr>Number of low tires per vehicle</vt:lpstr>
      <vt:lpstr> Tire Placard</vt:lpstr>
      <vt:lpstr>Tread Wear Indicators </vt:lpstr>
      <vt:lpstr>Wear bar indicator</vt:lpstr>
      <vt:lpstr>PowerPoint Presentation</vt:lpstr>
      <vt:lpstr>PowerPoint Presentation</vt:lpstr>
      <vt:lpstr>PowerPoint Presentation</vt:lpstr>
      <vt:lpstr>PowerPoint Presentation</vt:lpstr>
      <vt:lpstr>Tire sidewall labels </vt:lpstr>
      <vt:lpstr>PowerPoint Presentation</vt:lpstr>
      <vt:lpstr>Tire size </vt:lpstr>
      <vt:lpstr>A light truck tire has an “LT”</vt:lpstr>
      <vt:lpstr>A European tire has no “P”</vt:lpstr>
      <vt:lpstr>Uniform Tire Quality Grade (UTQG)</vt:lpstr>
      <vt:lpstr>Traction Rating</vt:lpstr>
      <vt:lpstr>Treadwear Rating</vt:lpstr>
      <vt:lpstr>Better Treadwear</vt:lpstr>
      <vt:lpstr>Temperature Rating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DOT number lists where a tire was made and which mfg.  This is a Mohawk from Virginia</vt:lpstr>
      <vt:lpstr>Another DOT code</vt:lpstr>
      <vt:lpstr>Date code = 51st week of 2001</vt:lpstr>
      <vt:lpstr>Load and speed rating</vt:lpstr>
      <vt:lpstr>A tire’s load carrying ability depends on correct air pressure</vt:lpstr>
      <vt:lpstr>A non-speed rated tire distorts</vt:lpstr>
      <vt:lpstr>PowerPoint Presentation</vt:lpstr>
      <vt:lpstr>A “snowflake on the mountain” symbol is on a snow tire</vt:lpstr>
      <vt:lpstr> Snow tires have lower speed ratings and wear out fast</vt:lpstr>
      <vt:lpstr>PowerPoint Presentation</vt:lpstr>
      <vt:lpstr>PowerPoint Presentation</vt:lpstr>
      <vt:lpstr>This tire rotates a certain direction only</vt:lpstr>
      <vt:lpstr>Directional tire tread</vt:lpstr>
      <vt:lpstr>Tire serial number – usually mounted to the inside</vt:lpstr>
      <vt:lpstr>1) An under-inflated tire will wear  a) On the outside edges of the tread b) In the center of the tread </vt:lpstr>
      <vt:lpstr>Over or under?</vt:lpstr>
      <vt:lpstr>Over or under?</vt:lpstr>
      <vt:lpstr>Indentations = normal Bulges = abnormal</vt:lpstr>
      <vt:lpstr>2) When the tread bar is even with the surface of the tread, there is less than  ________ of tread remaining a)  1/32”  b) 1/16” c) 1/8”</vt:lpstr>
      <vt:lpstr>PowerPoint Presentation</vt:lpstr>
      <vt:lpstr>Cheater Slicks – Why?</vt:lpstr>
      <vt:lpstr>3) Check tire pressures when the tires are  a) Hot b) Cold</vt:lpstr>
      <vt:lpstr>This pin is for removing air</vt:lpstr>
      <vt:lpstr>The top side of this tire chuck can be used on inner duals, too</vt:lpstr>
      <vt:lpstr>PowerPoint Presentation</vt:lpstr>
      <vt:lpstr>4) The tire pressure specification is located a) On the driver’s door b) In the glove compartment c) In the owner’s manual d) Any of the above</vt:lpstr>
      <vt:lpstr>5) Camber results in wear a) On the outside or inside of the tire b) Evenly on the entire tread</vt:lpstr>
      <vt:lpstr>6) Toe wear results in a feathered edge wear on the entire tread. True or False?</vt:lpstr>
      <vt:lpstr>PowerPoint Presentation</vt:lpstr>
      <vt:lpstr>PowerPoint Presentation</vt:lpstr>
      <vt:lpstr>8) What is a dry park check?</vt:lpstr>
      <vt:lpstr>9) Which of the following are types of steering gears? a) Rack and pinion b) Recirculating ball and nut c) Both a and b </vt:lpstr>
      <vt:lpstr>PowerPoint Presentation</vt:lpstr>
      <vt:lpstr>Remember: An “A” or a “V” - Face lift pads away from each other or toward each other, but not facing the same direction</vt:lpstr>
      <vt:lpstr>Don’t forget the key for the wheel locks</vt:lpstr>
    </vt:vector>
  </TitlesOfParts>
  <Company>S.B.C.C.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 111 - Engine Rebuilding - Wednesday, January 27</dc:title>
  <dc:creator>S.B.C.C.</dc:creator>
  <cp:lastModifiedBy>Joy</cp:lastModifiedBy>
  <cp:revision>130</cp:revision>
  <cp:lastPrinted>2000-09-12T17:09:31Z</cp:lastPrinted>
  <dcterms:created xsi:type="dcterms:W3CDTF">1999-01-26T21:42:46Z</dcterms:created>
  <dcterms:modified xsi:type="dcterms:W3CDTF">2020-09-10T21:52:42Z</dcterms:modified>
</cp:coreProperties>
</file>