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52"/>
  </p:notesMasterIdLst>
  <p:handoutMasterIdLst>
    <p:handoutMasterId r:id="rId53"/>
  </p:handoutMasterIdLst>
  <p:sldIdLst>
    <p:sldId id="295" r:id="rId2"/>
    <p:sldId id="268" r:id="rId3"/>
    <p:sldId id="398" r:id="rId4"/>
    <p:sldId id="299" r:id="rId5"/>
    <p:sldId id="422" r:id="rId6"/>
    <p:sldId id="300" r:id="rId7"/>
    <p:sldId id="312" r:id="rId8"/>
    <p:sldId id="387" r:id="rId9"/>
    <p:sldId id="256" r:id="rId10"/>
    <p:sldId id="303" r:id="rId11"/>
    <p:sldId id="416" r:id="rId12"/>
    <p:sldId id="401" r:id="rId13"/>
    <p:sldId id="356" r:id="rId14"/>
    <p:sldId id="301" r:id="rId15"/>
    <p:sldId id="357" r:id="rId16"/>
    <p:sldId id="353" r:id="rId17"/>
    <p:sldId id="352" r:id="rId18"/>
    <p:sldId id="354" r:id="rId19"/>
    <p:sldId id="350" r:id="rId20"/>
    <p:sldId id="351" r:id="rId21"/>
    <p:sldId id="349" r:id="rId22"/>
    <p:sldId id="278" r:id="rId23"/>
    <p:sldId id="372" r:id="rId24"/>
    <p:sldId id="373" r:id="rId25"/>
    <p:sldId id="382" r:id="rId26"/>
    <p:sldId id="383" r:id="rId27"/>
    <p:sldId id="394" r:id="rId28"/>
    <p:sldId id="276" r:id="rId29"/>
    <p:sldId id="374" r:id="rId30"/>
    <p:sldId id="376" r:id="rId31"/>
    <p:sldId id="375" r:id="rId32"/>
    <p:sldId id="377" r:id="rId33"/>
    <p:sldId id="378" r:id="rId34"/>
    <p:sldId id="399" r:id="rId35"/>
    <p:sldId id="384" r:id="rId36"/>
    <p:sldId id="305" r:id="rId37"/>
    <p:sldId id="306" r:id="rId38"/>
    <p:sldId id="307" r:id="rId39"/>
    <p:sldId id="308" r:id="rId40"/>
    <p:sldId id="396" r:id="rId41"/>
    <p:sldId id="400" r:id="rId42"/>
    <p:sldId id="421" r:id="rId43"/>
    <p:sldId id="393" r:id="rId44"/>
    <p:sldId id="279" r:id="rId45"/>
    <p:sldId id="309" r:id="rId46"/>
    <p:sldId id="297" r:id="rId47"/>
    <p:sldId id="284" r:id="rId48"/>
    <p:sldId id="298" r:id="rId49"/>
    <p:sldId id="286" r:id="rId50"/>
    <p:sldId id="287" r:id="rId5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0066FF"/>
    <a:srgbClr val="996600"/>
    <a:srgbClr val="FF9900"/>
    <a:srgbClr val="663300"/>
    <a:srgbClr val="894400"/>
    <a:srgbClr val="A451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61" autoAdjust="0"/>
  </p:normalViewPr>
  <p:slideViewPr>
    <p:cSldViewPr>
      <p:cViewPr>
        <p:scale>
          <a:sx n="118" d="100"/>
          <a:sy n="118" d="100"/>
        </p:scale>
        <p:origin x="-1434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1.xml"/><Relationship Id="rId2" Type="http://schemas.openxmlformats.org/officeDocument/2006/relationships/slide" Target="slides/slide15.xml"/><Relationship Id="rId1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FC35ED9-5AC8-46C8-9B25-9E5C409A13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2744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2036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/>
              <a:t>Compare the number of strokes needed to move the fluid.  A 10 ton jack requires more strokes than a 2 ton jack.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/>
              <a:t>Dangerous.  Push on the bumpers and listen.  If the lift pad is coming away from the frame contact, this is dangerous.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/>
              <a:t>Look for the place where the mfg designed the bumper jack to go. 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/>
              <a:t>The wrinkled area in the center is where the bumper jack is supposed to attach.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/>
              <a:t>This is a steel belted tire that had to be replaced, as well as the one on the other side.  Tires are replace in pairs.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/>
              <a:t>Note the lift pad away from the vehicle.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/>
              <a:t>Find truck falling off lift video on the internet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/>
              <a:t>Shoot your own photo to match your shop equipment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/>
              <a:t>This can be used on low pressure setting to seat the lugs, but a torque wrench is used for tightening.  I do not show tork sticks at this time.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/>
              <a:t>This would have been a good scan if a sheet of black paper had been positioned behind the page during the scan.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/>
              <a:t>Use an extension to provide clearance if necessary.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/>
              <a:t>Describe how a jack works.  See Automotive Service 4E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/>
              <a:t>Someone did not torque correctly.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/>
              <a:t>This car was driven on the freeway for several miles before this happened. VERY lucky!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/>
              <a:t>Bumper jacks are bad news!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/>
              <a:t>Bumper jack accident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/>
              <a:t>He used a cinder block.  Use plywood squares.  The laminations prevent failure.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/>
              <a:t>Add photo here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/>
              <a:t>A handy quick-reference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/>
              <a:t>Lift contact points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/>
              <a:t>These are instructions to our lifts.  Shoot your own photos of your lifts and I insert them here.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/>
              <a:t>I tell a story here about how a shop owner lowered a vehicle onto a technician’s tool box.  Expensive!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/>
              <a:t>There is a pin here that prevents the lift pad from sliding too far out.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/>
              <a:t>But not parallel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reeform 2"/>
          <p:cNvSpPr>
            <a:spLocks/>
          </p:cNvSpPr>
          <p:nvPr/>
        </p:nvSpPr>
        <p:spPr bwMode="gray">
          <a:xfrm>
            <a:off x="690563" y="3340100"/>
            <a:ext cx="7653337" cy="485775"/>
          </a:xfrm>
          <a:custGeom>
            <a:avLst/>
            <a:gdLst>
              <a:gd name="T0" fmla="*/ 163 w 4128"/>
              <a:gd name="T1" fmla="*/ 200 h 479"/>
              <a:gd name="T2" fmla="*/ 4128 w 4128"/>
              <a:gd name="T3" fmla="*/ 200 h 479"/>
              <a:gd name="T4" fmla="*/ 4128 w 4128"/>
              <a:gd name="T5" fmla="*/ 429 h 479"/>
              <a:gd name="T6" fmla="*/ 0 w 4128"/>
              <a:gd name="T7" fmla="*/ 441 h 479"/>
              <a:gd name="T8" fmla="*/ 163 w 4128"/>
              <a:gd name="T9" fmla="*/ 200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28" h="479">
                <a:moveTo>
                  <a:pt x="163" y="200"/>
                </a:moveTo>
                <a:cubicBezTo>
                  <a:pt x="163" y="200"/>
                  <a:pt x="2054" y="0"/>
                  <a:pt x="4128" y="200"/>
                </a:cubicBezTo>
                <a:cubicBezTo>
                  <a:pt x="4128" y="200"/>
                  <a:pt x="4128" y="314"/>
                  <a:pt x="4128" y="429"/>
                </a:cubicBezTo>
                <a:cubicBezTo>
                  <a:pt x="2371" y="200"/>
                  <a:pt x="688" y="479"/>
                  <a:pt x="0" y="441"/>
                </a:cubicBezTo>
                <a:lnTo>
                  <a:pt x="163" y="200"/>
                </a:lnTo>
                <a:close/>
              </a:path>
            </a:pathLst>
          </a:custGeom>
          <a:solidFill>
            <a:schemeClr val="hlink">
              <a:alpha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endParaRPr lang="en-US"/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fld id="{8C92BB1E-2BC3-437F-BBAE-6377DA3502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5E7C36-21FD-4856-9045-C8E572DB67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08A281-DA34-4082-AE00-182E49537A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13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3D191B4-6755-4087-9ABC-5B3191F385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3367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C2624E0-CDD7-47B8-9CE8-B5C1EDE06A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070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07EA60-5061-4A1D-8F38-314DAB30D9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179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280BF4-176E-4AE5-8C1F-D689648E2B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27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C950FF-2B15-4B8D-9167-F940C4D291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427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7DF1C8-2462-4BE4-AEC9-37BA05B044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925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30404D-8F1C-4FBF-8BDE-2ADF1EDA6B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555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96CEC1-9600-4B05-BB2E-FAD0F54C00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681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E17EE2-0F44-4130-9221-7AF26F1099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330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BD556E-3813-4CC3-A399-EE18857840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60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fld id="{508511A5-C134-4138-AED6-5EB1347CE09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Monotype Sorts" pitchFamily="2" charset="2"/>
        <a:buChar char="§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50000"/>
        <a:buFont typeface="Monotype Sorts" pitchFamily="2" charset="2"/>
        <a:buChar char="l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27.png"/><Relationship Id="rId4" Type="http://schemas.openxmlformats.org/officeDocument/2006/relationships/oleObject" Target="../embeddings/oleObject11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2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35.png"/><Relationship Id="rId4" Type="http://schemas.openxmlformats.org/officeDocument/2006/relationships/oleObject" Target="../embeddings/oleObject13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Bunker\My%20Documents\Desktop%20Videos_Internet%20shortcuts\Hoist%20Safety%20Video%20-%20What%20Not%20to%20Do!.wmv" TargetMode="External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42.png"/><Relationship Id="rId4" Type="http://schemas.openxmlformats.org/officeDocument/2006/relationships/oleObject" Target="../embeddings/oleObject14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43.png"/><Relationship Id="rId4" Type="http://schemas.openxmlformats.org/officeDocument/2006/relationships/oleObject" Target="../embeddings/oleObject15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50.png"/><Relationship Id="rId4" Type="http://schemas.openxmlformats.org/officeDocument/2006/relationships/oleObject" Target="../embeddings/oleObject16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7.png"/><Relationship Id="rId4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.jpeg"/><Relationship Id="rId5" Type="http://schemas.openxmlformats.org/officeDocument/2006/relationships/oleObject" Target="../embeddings/oleObject6.bin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1027"/>
          <p:cNvSpPr>
            <a:spLocks noGrp="1" noChangeArrowheads="1"/>
          </p:cNvSpPr>
          <p:nvPr>
            <p:ph type="title"/>
          </p:nvPr>
        </p:nvSpPr>
        <p:spPr>
          <a:xfrm>
            <a:off x="685800" y="1447800"/>
            <a:ext cx="7772400" cy="1143000"/>
          </a:xfrm>
        </p:spPr>
        <p:txBody>
          <a:bodyPr/>
          <a:lstStyle/>
          <a:p>
            <a:pPr algn="ctr"/>
            <a:r>
              <a:rPr lang="en-US"/>
              <a:t/>
            </a:r>
            <a:br>
              <a:rPr lang="en-US"/>
            </a:br>
            <a:r>
              <a:rPr lang="en-US" sz="7200">
                <a:solidFill>
                  <a:srgbClr val="E90B2B"/>
                </a:solidFill>
              </a:rPr>
              <a:t>Automotive Service</a:t>
            </a:r>
            <a:r>
              <a:rPr lang="en-US"/>
              <a:t/>
            </a:r>
            <a:br>
              <a:rPr lang="en-US"/>
            </a:br>
            <a:r>
              <a:rPr lang="en-US">
                <a:solidFill>
                  <a:srgbClr val="A8A4F0"/>
                </a:solidFill>
              </a:rPr>
              <a:t>Lifting and Safety</a:t>
            </a:r>
          </a:p>
        </p:txBody>
      </p:sp>
      <p:graphicFrame>
        <p:nvGraphicFramePr>
          <p:cNvPr id="75780" name="Object 1028"/>
          <p:cNvGraphicFramePr>
            <a:graphicFrameLocks noChangeAspect="1"/>
          </p:cNvGraphicFramePr>
          <p:nvPr>
            <p:ph idx="1"/>
          </p:nvPr>
        </p:nvGraphicFramePr>
        <p:xfrm>
          <a:off x="2057400" y="2667000"/>
          <a:ext cx="4951413" cy="3714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79" name="Image" r:id="rId3" imgW="8126984" imgH="6095238" progId="Photoshop.Image.6">
                  <p:embed/>
                </p:oleObj>
              </mc:Choice>
              <mc:Fallback>
                <p:oleObj name="Image" r:id="rId3" imgW="8126984" imgH="6095238" progId="Photoshop.Image.6">
                  <p:embed/>
                  <p:pic>
                    <p:nvPicPr>
                      <p:cNvPr id="0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2667000"/>
                        <a:ext cx="4951413" cy="3714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>
                <a:solidFill>
                  <a:srgbClr val="CC3300"/>
                </a:solidFill>
                <a:latin typeface="Arial" charset="0"/>
              </a:rPr>
              <a:t>Lift points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en-US" sz="2800"/>
          </a:p>
        </p:txBody>
      </p:sp>
      <p:pic>
        <p:nvPicPr>
          <p:cNvPr id="83975" name="Picture 7" descr="lift points1"/>
          <p:cNvPicPr>
            <a:picLocks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52850" y="228600"/>
            <a:ext cx="4343400" cy="5791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3716" name="Picture 4" descr="11-03"/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304800"/>
            <a:ext cx="5221288" cy="6553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CC3300"/>
                </a:solidFill>
              </a:rPr>
              <a:t>Finding lift points in AllData</a:t>
            </a:r>
            <a:r>
              <a:rPr lang="en-US"/>
              <a:t> </a:t>
            </a:r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3600"/>
              <a:t>maintenance tab</a:t>
            </a:r>
          </a:p>
          <a:p>
            <a:pPr lvl="1" algn="ctr"/>
            <a:r>
              <a:rPr lang="en-US" sz="3600">
                <a:solidFill>
                  <a:srgbClr val="0066FF"/>
                </a:solidFill>
              </a:rPr>
              <a:t>vehicle lifting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en-US" sz="2800"/>
          </a:p>
        </p:txBody>
      </p:sp>
      <p:sp>
        <p:nvSpPr>
          <p:cNvPr id="146436" name="Rectangle 4"/>
          <p:cNvSpPr>
            <a:spLocks noGrp="1" noChangeArrowheads="1"/>
          </p:cNvSpPr>
          <p:nvPr>
            <p:ph type="clipArt" sz="half" idx="2"/>
          </p:nvPr>
        </p:nvSpPr>
        <p:spPr/>
      </p:sp>
      <p:pic>
        <p:nvPicPr>
          <p:cNvPr id="146437" name="Picture 5" descr="jacking car from front low 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>
                <a:solidFill>
                  <a:srgbClr val="0066FF"/>
                </a:solidFill>
                <a:latin typeface="Arial" charset="0"/>
              </a:rPr>
              <a:t>Jack Stands</a:t>
            </a:r>
            <a:r>
              <a:rPr lang="en-US" i="1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i="1">
                <a:solidFill>
                  <a:schemeClr val="tx1"/>
                </a:solidFill>
                <a:latin typeface="Arial" charset="0"/>
              </a:rPr>
              <a:t>(Safety Stands)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26" name="Picture 6" descr="jack stand down"/>
          <p:cNvPicPr>
            <a:picLocks noChangeAspect="1" noChangeArrowheads="1"/>
          </p:cNvPicPr>
          <p:nvPr>
            <p:ph type="clipArt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667000"/>
            <a:ext cx="3733800" cy="2800350"/>
          </a:xfrm>
        </p:spPr>
      </p:pic>
      <p:pic>
        <p:nvPicPr>
          <p:cNvPr id="81927" name="Picture 7" descr="jack stand u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670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8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0066FF"/>
                </a:solidFill>
              </a:rPr>
              <a:t>Use the largest jack stand that fits</a:t>
            </a:r>
          </a:p>
        </p:txBody>
      </p:sp>
      <p:sp>
        <p:nvSpPr>
          <p:cNvPr id="147459" name="Rectangle 102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en-US" sz="2800"/>
          </a:p>
        </p:txBody>
      </p:sp>
      <p:sp>
        <p:nvSpPr>
          <p:cNvPr id="147460" name="Rectangle 1028"/>
          <p:cNvSpPr>
            <a:spLocks noGrp="1" noChangeArrowheads="1"/>
          </p:cNvSpPr>
          <p:nvPr>
            <p:ph type="clipArt" sz="half" idx="2"/>
          </p:nvPr>
        </p:nvSpPr>
        <p:spPr/>
      </p:sp>
      <p:pic>
        <p:nvPicPr>
          <p:cNvPr id="147461" name="Picture 1029" descr="jack stands two sizes low 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828800"/>
            <a:ext cx="632460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en-US" sz="2800"/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clipArt" sz="half" idx="2"/>
          </p:nvPr>
        </p:nvSpPr>
        <p:spPr/>
      </p:sp>
      <p:pic>
        <p:nvPicPr>
          <p:cNvPr id="143365" name="Picture 5" descr="positioning jack stand low 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Position the handle facing out</a:t>
            </a:r>
          </a:p>
        </p:txBody>
      </p:sp>
      <p:sp>
        <p:nvSpPr>
          <p:cNvPr id="142339" name="Rectangle 102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en-US" sz="2800"/>
          </a:p>
        </p:txBody>
      </p:sp>
      <p:sp>
        <p:nvSpPr>
          <p:cNvPr id="142340" name="Rectangle 1028"/>
          <p:cNvSpPr>
            <a:spLocks noGrp="1" noChangeArrowheads="1"/>
          </p:cNvSpPr>
          <p:nvPr>
            <p:ph type="clipArt" sz="half" idx="2"/>
          </p:nvPr>
        </p:nvSpPr>
        <p:spPr/>
      </p:sp>
      <p:pic>
        <p:nvPicPr>
          <p:cNvPr id="142341" name="Picture 1029" descr="jack stand handle in correct position low 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00200"/>
            <a:ext cx="662940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342" name="Line 1030"/>
          <p:cNvSpPr>
            <a:spLocks noChangeShapeType="1"/>
          </p:cNvSpPr>
          <p:nvPr/>
        </p:nvSpPr>
        <p:spPr bwMode="auto">
          <a:xfrm>
            <a:off x="4724400" y="4419600"/>
            <a:ext cx="1524000" cy="1143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0066FF"/>
                </a:solidFill>
              </a:rPr>
              <a:t>Leave the handle up so no one trips on it</a:t>
            </a:r>
          </a:p>
        </p:txBody>
      </p:sp>
      <p:sp>
        <p:nvSpPr>
          <p:cNvPr id="144387" name="Rectangle 102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en-US" sz="2800"/>
          </a:p>
        </p:txBody>
      </p:sp>
      <p:pic>
        <p:nvPicPr>
          <p:cNvPr id="144390" name="Picture 1030" descr="jack handle up low res"/>
          <p:cNvPicPr>
            <a:picLocks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1905000"/>
            <a:ext cx="5867400" cy="4400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915400" cy="1143000"/>
          </a:xfrm>
        </p:spPr>
        <p:txBody>
          <a:bodyPr/>
          <a:lstStyle/>
          <a:p>
            <a:pPr algn="ctr"/>
            <a:r>
              <a:rPr lang="en-US">
                <a:solidFill>
                  <a:srgbClr val="CC3300"/>
                </a:solidFill>
              </a:rPr>
              <a:t>After the front stands are positioned</a:t>
            </a:r>
            <a:r>
              <a:rPr lang="en-US"/>
              <a:t>: </a:t>
            </a:r>
            <a:r>
              <a:rPr lang="en-US">
                <a:solidFill>
                  <a:srgbClr val="0066FF"/>
                </a:solidFill>
              </a:rPr>
              <a:t>Lift the back</a:t>
            </a:r>
          </a:p>
        </p:txBody>
      </p:sp>
      <p:sp>
        <p:nvSpPr>
          <p:cNvPr id="140291" name="Rectangle 102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en-US" sz="2800"/>
          </a:p>
        </p:txBody>
      </p:sp>
      <p:sp>
        <p:nvSpPr>
          <p:cNvPr id="140292" name="Rectangle 1028"/>
          <p:cNvSpPr>
            <a:spLocks noGrp="1" noChangeArrowheads="1"/>
          </p:cNvSpPr>
          <p:nvPr>
            <p:ph type="clipArt" sz="half" idx="2"/>
          </p:nvPr>
        </p:nvSpPr>
        <p:spPr/>
      </p:sp>
      <p:pic>
        <p:nvPicPr>
          <p:cNvPr id="140293" name="Picture 1029" descr="jacking car from rear under axle back low 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050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305800" cy="1143000"/>
          </a:xfrm>
        </p:spPr>
        <p:txBody>
          <a:bodyPr/>
          <a:lstStyle/>
          <a:p>
            <a:pPr algn="ctr"/>
            <a:r>
              <a:rPr lang="en-US" i="1">
                <a:solidFill>
                  <a:srgbClr val="0066FF"/>
                </a:solidFill>
                <a:latin typeface="Arial" charset="0"/>
              </a:rPr>
              <a:t>Hydraulic Jacks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i="1">
                <a:solidFill>
                  <a:srgbClr val="CC3300"/>
                </a:solidFill>
                <a:latin typeface="Arial" charset="0"/>
              </a:rPr>
              <a:t>10 ton</a:t>
            </a:r>
          </a:p>
          <a:p>
            <a:r>
              <a:rPr lang="en-US" sz="2800" i="1">
                <a:latin typeface="Arial" charset="0"/>
              </a:rPr>
              <a:t>2 ton</a:t>
            </a:r>
          </a:p>
          <a:p>
            <a:r>
              <a:rPr lang="en-US" sz="2800" i="1">
                <a:solidFill>
                  <a:srgbClr val="CC3300"/>
                </a:solidFill>
                <a:latin typeface="Arial" charset="0"/>
              </a:rPr>
              <a:t>1 1/2 ton</a:t>
            </a:r>
            <a:r>
              <a:rPr lang="en-US" sz="2800" i="1">
                <a:latin typeface="Arial" charset="0"/>
              </a:rPr>
              <a:t/>
            </a:r>
            <a:br>
              <a:rPr lang="en-US" sz="2800" i="1">
                <a:latin typeface="Arial" charset="0"/>
              </a:rPr>
            </a:br>
            <a:endParaRPr lang="en-US" sz="2800" i="1">
              <a:latin typeface="Arial" charset="0"/>
            </a:endParaRPr>
          </a:p>
        </p:txBody>
      </p:sp>
      <p:pic>
        <p:nvPicPr>
          <p:cNvPr id="81930" name="Picture 2058" descr="09-01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400" y="2057400"/>
            <a:ext cx="5257800" cy="4495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CC3300"/>
                </a:solidFill>
              </a:rPr>
              <a:t>Lift in a solid place in the center</a:t>
            </a:r>
          </a:p>
        </p:txBody>
      </p:sp>
      <p:sp>
        <p:nvSpPr>
          <p:cNvPr id="141320" name="Rectangle 8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en-US" sz="2800"/>
          </a:p>
        </p:txBody>
      </p:sp>
      <p:graphicFrame>
        <p:nvGraphicFramePr>
          <p:cNvPr id="141319" name="Object 7"/>
          <p:cNvGraphicFramePr>
            <a:graphicFrameLocks noChangeAspect="1"/>
          </p:cNvGraphicFramePr>
          <p:nvPr>
            <p:ph sz="half" idx="2"/>
          </p:nvPr>
        </p:nvGraphicFramePr>
        <p:xfrm>
          <a:off x="1447800" y="1981200"/>
          <a:ext cx="6400800" cy="463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42" name="Image" r:id="rId3" imgW="8088889" imgH="5853968" progId="Photoshop.Image.6">
                  <p:embed/>
                </p:oleObj>
              </mc:Choice>
              <mc:Fallback>
                <p:oleObj name="Image" r:id="rId3" imgW="8088889" imgH="5853968" progId="Photoshop.Image.6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981200"/>
                        <a:ext cx="6400800" cy="4632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9267" name="Rectangle 102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en-US" sz="2800"/>
          </a:p>
        </p:txBody>
      </p:sp>
      <p:sp>
        <p:nvSpPr>
          <p:cNvPr id="139268" name="Rectangle 1028"/>
          <p:cNvSpPr>
            <a:spLocks noGrp="1" noChangeArrowheads="1"/>
          </p:cNvSpPr>
          <p:nvPr>
            <p:ph type="clipArt" sz="half" idx="2"/>
          </p:nvPr>
        </p:nvSpPr>
        <p:spPr/>
      </p:sp>
      <p:pic>
        <p:nvPicPr>
          <p:cNvPr id="139270" name="Picture 1030" descr="jacking car from back rear jack stands low 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5300" name="Object 4"/>
          <p:cNvGraphicFramePr>
            <a:graphicFrameLocks noChangeAspect="1"/>
          </p:cNvGraphicFramePr>
          <p:nvPr>
            <p:ph idx="1"/>
          </p:nvPr>
        </p:nvGraphicFramePr>
        <p:xfrm>
          <a:off x="1905000" y="152400"/>
          <a:ext cx="4994275" cy="65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69" name="Image" r:id="rId3" imgW="8126984" imgH="10666667" progId="Photoshop.Image.6">
                  <p:embed/>
                </p:oleObj>
              </mc:Choice>
              <mc:Fallback>
                <p:oleObj name="Image" r:id="rId3" imgW="8126984" imgH="10666667" progId="Photoshop.Image.6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152400"/>
                        <a:ext cx="4994275" cy="655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6916" name="Picture 4" descr="lift control raising L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algn="ctr"/>
            <a:r>
              <a:rPr lang="en-US">
                <a:solidFill>
                  <a:srgbClr val="CC3300"/>
                </a:solidFill>
              </a:rPr>
              <a:t>Hold release button to lower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7940" name="Picture 4" descr="lift controls lowering L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05000"/>
            <a:ext cx="5969000" cy="447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941" name="Line 5"/>
          <p:cNvSpPr>
            <a:spLocks noChangeShapeType="1"/>
          </p:cNvSpPr>
          <p:nvPr/>
        </p:nvSpPr>
        <p:spPr bwMode="auto">
          <a:xfrm flipV="1">
            <a:off x="4876800" y="1219200"/>
            <a:ext cx="2057400" cy="2438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81251" name="Object 3"/>
          <p:cNvGraphicFramePr>
            <a:graphicFrameLocks noChangeAspect="1"/>
          </p:cNvGraphicFramePr>
          <p:nvPr>
            <p:ph idx="1"/>
          </p:nvPr>
        </p:nvGraphicFramePr>
        <p:xfrm>
          <a:off x="0" y="-1588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255" name="Image" r:id="rId3" imgW="8126984" imgH="6095238" progId="Photoshop.Image.6">
                  <p:embed/>
                </p:oleObj>
              </mc:Choice>
              <mc:Fallback>
                <p:oleObj name="Image" r:id="rId3" imgW="8126984" imgH="6095238" progId="Photoshop.Image.6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588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1254" name="Line 6"/>
          <p:cNvSpPr>
            <a:spLocks noChangeShapeType="1"/>
          </p:cNvSpPr>
          <p:nvPr/>
        </p:nvSpPr>
        <p:spPr bwMode="auto">
          <a:xfrm flipV="1">
            <a:off x="6858000" y="152400"/>
            <a:ext cx="2286000" cy="1905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6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algn="ctr"/>
            <a:r>
              <a:rPr lang="en-US">
                <a:solidFill>
                  <a:srgbClr val="CC3300"/>
                </a:solidFill>
              </a:rPr>
              <a:t>Let out the air first</a:t>
            </a:r>
          </a:p>
        </p:txBody>
      </p:sp>
      <p:graphicFrame>
        <p:nvGraphicFramePr>
          <p:cNvPr id="182275" name="Object 3"/>
          <p:cNvGraphicFramePr>
            <a:graphicFrameLocks noChangeAspect="1"/>
          </p:cNvGraphicFramePr>
          <p:nvPr>
            <p:ph idx="1"/>
          </p:nvPr>
        </p:nvGraphicFramePr>
        <p:xfrm>
          <a:off x="1219200" y="1676400"/>
          <a:ext cx="6629400" cy="4973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279" name="Image" r:id="rId3" imgW="8126984" imgH="6095238" progId="Photoshop.Image.6">
                  <p:embed/>
                </p:oleObj>
              </mc:Choice>
              <mc:Fallback>
                <p:oleObj name="Image" r:id="rId3" imgW="8126984" imgH="6095238" progId="Photoshop.Image.6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676400"/>
                        <a:ext cx="6629400" cy="4973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2278" name="Line 6"/>
          <p:cNvSpPr>
            <a:spLocks noChangeShapeType="1"/>
          </p:cNvSpPr>
          <p:nvPr/>
        </p:nvSpPr>
        <p:spPr bwMode="auto">
          <a:xfrm flipV="1">
            <a:off x="4495800" y="1219200"/>
            <a:ext cx="1981200" cy="1676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arrow" w="med" len="med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CC3300"/>
                </a:solidFill>
              </a:rPr>
              <a:t>Check before lowering a vehicle</a:t>
            </a:r>
          </a:p>
        </p:txBody>
      </p:sp>
      <p:graphicFrame>
        <p:nvGraphicFramePr>
          <p:cNvPr id="210947" name="Object 3"/>
          <p:cNvGraphicFramePr>
            <a:graphicFrameLocks noChangeAspect="1"/>
          </p:cNvGraphicFramePr>
          <p:nvPr>
            <p:ph idx="1"/>
          </p:nvPr>
        </p:nvGraphicFramePr>
        <p:xfrm>
          <a:off x="1828800" y="1981200"/>
          <a:ext cx="5484813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50" name="Image" r:id="rId4" imgW="8126984" imgH="6095238" progId="Photoshop.Image.6">
                  <p:embed/>
                </p:oleObj>
              </mc:Choice>
              <mc:Fallback>
                <p:oleObj name="Image" r:id="rId4" imgW="8126984" imgH="6095238" progId="Photoshop.Image.6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981200"/>
                        <a:ext cx="5484813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CC3300"/>
                </a:solidFill>
              </a:rPr>
              <a:t>Lift Arms - flip up to compensate for differences in frame height</a:t>
            </a:r>
          </a:p>
        </p:txBody>
      </p:sp>
      <p:graphicFrame>
        <p:nvGraphicFramePr>
          <p:cNvPr id="53259" name="Object 11"/>
          <p:cNvGraphicFramePr>
            <a:graphicFrameLocks noChangeAspect="1"/>
          </p:cNvGraphicFramePr>
          <p:nvPr>
            <p:ph idx="1"/>
          </p:nvPr>
        </p:nvGraphicFramePr>
        <p:xfrm>
          <a:off x="1250950" y="2438400"/>
          <a:ext cx="6640513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5" name="Image" r:id="rId3" imgW="6641270" imgH="3428571" progId="Photoshop.Image.6">
                  <p:embed/>
                </p:oleObj>
              </mc:Choice>
              <mc:Fallback>
                <p:oleObj name="Image" r:id="rId3" imgW="6641270" imgH="3428571" progId="Photoshop.Image.6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0950" y="2438400"/>
                        <a:ext cx="6640513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61" name="Line 13"/>
          <p:cNvSpPr>
            <a:spLocks noChangeShapeType="1"/>
          </p:cNvSpPr>
          <p:nvPr/>
        </p:nvSpPr>
        <p:spPr bwMode="auto">
          <a:xfrm flipV="1">
            <a:off x="6248400" y="1600200"/>
            <a:ext cx="1143000" cy="1828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8964" name="Picture 4" descr="lift with pickup2 (1)L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222215" name="Object 7"/>
          <p:cNvGraphicFramePr>
            <a:graphicFrameLocks noChangeAspect="1"/>
          </p:cNvGraphicFramePr>
          <p:nvPr>
            <p:ph idx="1"/>
          </p:nvPr>
        </p:nvGraphicFramePr>
        <p:xfrm>
          <a:off x="1295400" y="152400"/>
          <a:ext cx="5897563" cy="647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218" name="Image" r:id="rId4" imgW="7619048" imgH="8368254" progId="Photoshop.Image.6">
                  <p:embed/>
                </p:oleObj>
              </mc:Choice>
              <mc:Fallback>
                <p:oleObj name="Image" r:id="rId4" imgW="7619048" imgH="8368254" progId="Photoshop.Image.6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52400"/>
                        <a:ext cx="5897563" cy="647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1012" name="Picture 4" descr="lift pad short end up L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9988" name="Picture 4" descr="lift pad long end up L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Vary the direction as needed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2036" name="Picture 4" descr="lift pad up L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514600"/>
            <a:ext cx="52324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037" name="Line 5"/>
          <p:cNvSpPr>
            <a:spLocks noChangeShapeType="1"/>
          </p:cNvSpPr>
          <p:nvPr/>
        </p:nvSpPr>
        <p:spPr bwMode="auto">
          <a:xfrm flipV="1">
            <a:off x="4267200" y="1600200"/>
            <a:ext cx="2667000" cy="2590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3060" name="Picture 4" descr="lift pads high up L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“V” or “A”</a:t>
            </a:r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3236" name="Picture 4" descr="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09750"/>
            <a:ext cx="6731000" cy="50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Center of gravity is wrong</a:t>
            </a:r>
          </a:p>
        </p:txBody>
      </p:sp>
      <p:graphicFrame>
        <p:nvGraphicFramePr>
          <p:cNvPr id="185347" name="Object 3"/>
          <p:cNvGraphicFramePr>
            <a:graphicFrameLocks noChangeAspect="1"/>
          </p:cNvGraphicFramePr>
          <p:nvPr>
            <p:ph idx="1"/>
          </p:nvPr>
        </p:nvGraphicFramePr>
        <p:xfrm>
          <a:off x="1371600" y="1600200"/>
          <a:ext cx="6477000" cy="4859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50" name="Image" r:id="rId4" imgW="8126984" imgH="6095238" progId="Photoshop.Image.6">
                  <p:embed/>
                </p:oleObj>
              </mc:Choice>
              <mc:Fallback>
                <p:oleObj name="Image" r:id="rId4" imgW="8126984" imgH="6095238" progId="Photoshop.Image.6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600200"/>
                        <a:ext cx="6477000" cy="4859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Lifting many unibody cars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8068" name="Picture 4" descr="lift pad on body rid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57350"/>
            <a:ext cx="6934200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9092" name="Picture 4" descr="lift pad on bod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228600"/>
            <a:ext cx="7772400" cy="1143000"/>
          </a:xfrm>
        </p:spPr>
        <p:txBody>
          <a:bodyPr/>
          <a:lstStyle/>
          <a:p>
            <a:pPr algn="ctr"/>
            <a:r>
              <a:rPr lang="en-US">
                <a:solidFill>
                  <a:srgbClr val="CC3300"/>
                </a:solidFill>
              </a:rPr>
              <a:t>Don’t ruin a tire!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0116" name="Picture 4" descr="lift it wrong better low 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90600"/>
            <a:ext cx="7543800" cy="565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1140" name="Picture 4" descr="lift it wrong lift pad clear of c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CC3300"/>
                </a:solidFill>
                <a:latin typeface="Arial" charset="0"/>
              </a:rPr>
              <a:t>Bottle jack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en-US" sz="2800"/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clipArt" sz="half" idx="2"/>
          </p:nvPr>
        </p:nvSpPr>
        <p:spPr/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9140" name="Hoist Safety Video - What Not to Do!.wmv">
            <a:hlinkClick r:id="" action="ppaction://media"/>
          </p:cNvPr>
          <p:cNvPicPr>
            <a:picLocks noRot="1" noChangeAspect="1" noChangeArrowheads="1"/>
          </p:cNvPicPr>
          <p:nvPr>
            <p:ph idx="1"/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066800"/>
            <a:ext cx="6629400" cy="497205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2" fill="hold"/>
                                        <p:tgtEl>
                                          <p:spTgt spid="2191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1914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9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91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140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457200"/>
            <a:ext cx="8305800" cy="1143000"/>
          </a:xfrm>
        </p:spPr>
        <p:txBody>
          <a:bodyPr/>
          <a:lstStyle/>
          <a:p>
            <a:r>
              <a:rPr lang="en-US" sz="4000"/>
              <a:t>Moveable air jack on wheel contact lift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4260" name="Picture 4" descr="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81200"/>
            <a:ext cx="61976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304800"/>
            <a:ext cx="7772400" cy="1143000"/>
          </a:xfrm>
        </p:spPr>
        <p:txBody>
          <a:bodyPr/>
          <a:lstStyle/>
          <a:p>
            <a:pPr algn="ctr"/>
            <a:r>
              <a:rPr lang="en-US">
                <a:solidFill>
                  <a:srgbClr val="D80039"/>
                </a:solidFill>
              </a:rPr>
              <a:t>Air hose connection</a:t>
            </a:r>
          </a:p>
        </p:txBody>
      </p:sp>
      <p:graphicFrame>
        <p:nvGraphicFramePr>
          <p:cNvPr id="269317" name="Object 5"/>
          <p:cNvGraphicFramePr>
            <a:graphicFrameLocks noChangeAspect="1"/>
          </p:cNvGraphicFramePr>
          <p:nvPr>
            <p:ph idx="1"/>
          </p:nvPr>
        </p:nvGraphicFramePr>
        <p:xfrm>
          <a:off x="762000" y="914400"/>
          <a:ext cx="7315200" cy="548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321" name="Image" r:id="rId4" imgW="8126984" imgH="6095238" progId="Photoshop.Image.6">
                  <p:embed/>
                </p:oleObj>
              </mc:Choice>
              <mc:Fallback>
                <p:oleObj name="Image" r:id="rId4" imgW="8126984" imgH="6095238" progId="Photoshop.Image.6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914400"/>
                        <a:ext cx="7315200" cy="5487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9319" name="Line 7"/>
          <p:cNvSpPr>
            <a:spLocks noChangeShapeType="1"/>
          </p:cNvSpPr>
          <p:nvPr/>
        </p:nvSpPr>
        <p:spPr bwMode="auto">
          <a:xfrm>
            <a:off x="5867400" y="3810000"/>
            <a:ext cx="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9320" name="Line 8"/>
          <p:cNvSpPr>
            <a:spLocks noChangeShapeType="1"/>
          </p:cNvSpPr>
          <p:nvPr/>
        </p:nvSpPr>
        <p:spPr bwMode="auto">
          <a:xfrm flipH="1">
            <a:off x="4876800" y="3962400"/>
            <a:ext cx="762000" cy="1981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CC3300"/>
                </a:solidFill>
              </a:rPr>
              <a:t>Not for </a:t>
            </a:r>
            <a:r>
              <a:rPr lang="en-US" i="1">
                <a:solidFill>
                  <a:srgbClr val="CC3300"/>
                </a:solidFill>
              </a:rPr>
              <a:t>tightening</a:t>
            </a:r>
            <a:r>
              <a:rPr lang="en-US">
                <a:solidFill>
                  <a:srgbClr val="CC3300"/>
                </a:solidFill>
              </a:rPr>
              <a:t> wheel lugs</a:t>
            </a:r>
          </a:p>
        </p:txBody>
      </p:sp>
      <p:graphicFrame>
        <p:nvGraphicFramePr>
          <p:cNvPr id="208899" name="Object 3"/>
          <p:cNvGraphicFramePr>
            <a:graphicFrameLocks noChangeAspect="1"/>
          </p:cNvGraphicFramePr>
          <p:nvPr>
            <p:ph idx="1"/>
          </p:nvPr>
        </p:nvGraphicFramePr>
        <p:xfrm>
          <a:off x="1828800" y="1981200"/>
          <a:ext cx="5484813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02" name="Image" r:id="rId4" imgW="8126984" imgH="6095238" progId="Photoshop.Image.6">
                  <p:embed/>
                </p:oleObj>
              </mc:Choice>
              <mc:Fallback>
                <p:oleObj name="Image" r:id="rId4" imgW="8126984" imgH="6095238" progId="Photoshop.Image.6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981200"/>
                        <a:ext cx="5484813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4495800" cy="1295400"/>
          </a:xfrm>
        </p:spPr>
        <p:txBody>
          <a:bodyPr/>
          <a:lstStyle/>
          <a:p>
            <a:r>
              <a:rPr lang="en-US">
                <a:solidFill>
                  <a:srgbClr val="CC3300"/>
                </a:solidFill>
              </a:rPr>
              <a:t>Wheel Nut Torque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981200"/>
            <a:ext cx="3352800" cy="4114800"/>
          </a:xfrm>
        </p:spPr>
        <p:txBody>
          <a:bodyPr/>
          <a:lstStyle/>
          <a:p>
            <a:r>
              <a:rPr lang="en-US"/>
              <a:t>Check specification in Car Care Guide</a:t>
            </a:r>
          </a:p>
        </p:txBody>
      </p:sp>
      <p:pic>
        <p:nvPicPr>
          <p:cNvPr id="56324" name="Picture 4" descr="wheel lug torq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63" y="990600"/>
            <a:ext cx="4048125" cy="557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CC3300"/>
                </a:solidFill>
              </a:rPr>
              <a:t>Which is right?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64" name="Picture 4" descr="lug torque r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14600"/>
            <a:ext cx="41148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6" name="Picture 6" descr="lug torque wr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14600"/>
            <a:ext cx="4191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7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905000"/>
            <a:ext cx="38100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7828" name="Picture 4" descr="slide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913" y="76200"/>
            <a:ext cx="4802187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2819400" cy="5638800"/>
          </a:xfrm>
        </p:spPr>
        <p:txBody>
          <a:bodyPr/>
          <a:lstStyle/>
          <a:p>
            <a:r>
              <a:rPr lang="en-US"/>
              <a:t>Someone did </a:t>
            </a:r>
            <a:r>
              <a:rPr lang="en-US" i="1"/>
              <a:t>not</a:t>
            </a:r>
            <a:r>
              <a:rPr lang="en-US"/>
              <a:t> torque the ball joint correctly.  This was very dangerous!</a:t>
            </a:r>
          </a:p>
        </p:txBody>
      </p:sp>
      <p:pic>
        <p:nvPicPr>
          <p:cNvPr id="62467" name="Picture 3" descr="volvowh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81000"/>
            <a:ext cx="4538663" cy="626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724400"/>
          </a:xfrm>
        </p:spPr>
        <p:txBody>
          <a:bodyPr/>
          <a:lstStyle/>
          <a:p>
            <a:endParaRPr lang="en-US"/>
          </a:p>
        </p:txBody>
      </p:sp>
      <p:pic>
        <p:nvPicPr>
          <p:cNvPr id="78852" name="Picture 4" descr="slide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0"/>
            <a:ext cx="3492500" cy="6667500"/>
          </a:xfrm>
          <a:prstGeom prst="rect">
            <a:avLst/>
          </a:prstGeom>
          <a:noFill/>
          <a:ln w="9525">
            <a:solidFill>
              <a:srgbClr val="F1B1C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3" name="Freeform 5"/>
          <p:cNvSpPr>
            <a:spLocks/>
          </p:cNvSpPr>
          <p:nvPr/>
        </p:nvSpPr>
        <p:spPr bwMode="auto">
          <a:xfrm>
            <a:off x="2476500" y="3241675"/>
            <a:ext cx="3311525" cy="960438"/>
          </a:xfrm>
          <a:custGeom>
            <a:avLst/>
            <a:gdLst>
              <a:gd name="T0" fmla="*/ 90 w 2086"/>
              <a:gd name="T1" fmla="*/ 24 h 605"/>
              <a:gd name="T2" fmla="*/ 598 w 2086"/>
              <a:gd name="T3" fmla="*/ 24 h 605"/>
              <a:gd name="T4" fmla="*/ 679 w 2086"/>
              <a:gd name="T5" fmla="*/ 58 h 605"/>
              <a:gd name="T6" fmla="*/ 1106 w 2086"/>
              <a:gd name="T7" fmla="*/ 24 h 605"/>
              <a:gd name="T8" fmla="*/ 1821 w 2086"/>
              <a:gd name="T9" fmla="*/ 35 h 605"/>
              <a:gd name="T10" fmla="*/ 2029 w 2086"/>
              <a:gd name="T11" fmla="*/ 47 h 605"/>
              <a:gd name="T12" fmla="*/ 2086 w 2086"/>
              <a:gd name="T13" fmla="*/ 197 h 605"/>
              <a:gd name="T14" fmla="*/ 2052 w 2086"/>
              <a:gd name="T15" fmla="*/ 335 h 605"/>
              <a:gd name="T16" fmla="*/ 2040 w 2086"/>
              <a:gd name="T17" fmla="*/ 428 h 605"/>
              <a:gd name="T18" fmla="*/ 2006 w 2086"/>
              <a:gd name="T19" fmla="*/ 416 h 605"/>
              <a:gd name="T20" fmla="*/ 1948 w 2086"/>
              <a:gd name="T21" fmla="*/ 405 h 605"/>
              <a:gd name="T22" fmla="*/ 1902 w 2086"/>
              <a:gd name="T23" fmla="*/ 393 h 605"/>
              <a:gd name="T24" fmla="*/ 1556 w 2086"/>
              <a:gd name="T25" fmla="*/ 439 h 605"/>
              <a:gd name="T26" fmla="*/ 494 w 2086"/>
              <a:gd name="T27" fmla="*/ 428 h 605"/>
              <a:gd name="T28" fmla="*/ 402 w 2086"/>
              <a:gd name="T29" fmla="*/ 439 h 605"/>
              <a:gd name="T30" fmla="*/ 390 w 2086"/>
              <a:gd name="T31" fmla="*/ 474 h 605"/>
              <a:gd name="T32" fmla="*/ 344 w 2086"/>
              <a:gd name="T33" fmla="*/ 543 h 605"/>
              <a:gd name="T34" fmla="*/ 321 w 2086"/>
              <a:gd name="T35" fmla="*/ 578 h 605"/>
              <a:gd name="T36" fmla="*/ 171 w 2086"/>
              <a:gd name="T37" fmla="*/ 589 h 605"/>
              <a:gd name="T38" fmla="*/ 21 w 2086"/>
              <a:gd name="T39" fmla="*/ 578 h 605"/>
              <a:gd name="T40" fmla="*/ 44 w 2086"/>
              <a:gd name="T41" fmla="*/ 508 h 605"/>
              <a:gd name="T42" fmla="*/ 55 w 2086"/>
              <a:gd name="T43" fmla="*/ 220 h 605"/>
              <a:gd name="T44" fmla="*/ 90 w 2086"/>
              <a:gd name="T45" fmla="*/ 24 h 6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086" h="605">
                <a:moveTo>
                  <a:pt x="90" y="24"/>
                </a:moveTo>
                <a:cubicBezTo>
                  <a:pt x="304" y="8"/>
                  <a:pt x="332" y="0"/>
                  <a:pt x="598" y="24"/>
                </a:cubicBezTo>
                <a:cubicBezTo>
                  <a:pt x="627" y="27"/>
                  <a:pt x="651" y="49"/>
                  <a:pt x="679" y="58"/>
                </a:cubicBezTo>
                <a:cubicBezTo>
                  <a:pt x="830" y="52"/>
                  <a:pt x="961" y="47"/>
                  <a:pt x="1106" y="24"/>
                </a:cubicBezTo>
                <a:cubicBezTo>
                  <a:pt x="1348" y="42"/>
                  <a:pt x="1577" y="43"/>
                  <a:pt x="1821" y="35"/>
                </a:cubicBezTo>
                <a:cubicBezTo>
                  <a:pt x="1890" y="39"/>
                  <a:pt x="1961" y="33"/>
                  <a:pt x="2029" y="47"/>
                </a:cubicBezTo>
                <a:cubicBezTo>
                  <a:pt x="2051" y="51"/>
                  <a:pt x="2079" y="176"/>
                  <a:pt x="2086" y="197"/>
                </a:cubicBezTo>
                <a:cubicBezTo>
                  <a:pt x="2077" y="244"/>
                  <a:pt x="2067" y="289"/>
                  <a:pt x="2052" y="335"/>
                </a:cubicBezTo>
                <a:cubicBezTo>
                  <a:pt x="2048" y="366"/>
                  <a:pt x="2055" y="401"/>
                  <a:pt x="2040" y="428"/>
                </a:cubicBezTo>
                <a:cubicBezTo>
                  <a:pt x="2034" y="438"/>
                  <a:pt x="2018" y="419"/>
                  <a:pt x="2006" y="416"/>
                </a:cubicBezTo>
                <a:cubicBezTo>
                  <a:pt x="1987" y="411"/>
                  <a:pt x="1967" y="409"/>
                  <a:pt x="1948" y="405"/>
                </a:cubicBezTo>
                <a:cubicBezTo>
                  <a:pt x="1933" y="402"/>
                  <a:pt x="1917" y="397"/>
                  <a:pt x="1902" y="393"/>
                </a:cubicBezTo>
                <a:cubicBezTo>
                  <a:pt x="1787" y="413"/>
                  <a:pt x="1671" y="417"/>
                  <a:pt x="1556" y="439"/>
                </a:cubicBezTo>
                <a:cubicBezTo>
                  <a:pt x="1194" y="429"/>
                  <a:pt x="858" y="419"/>
                  <a:pt x="494" y="428"/>
                </a:cubicBezTo>
                <a:cubicBezTo>
                  <a:pt x="463" y="432"/>
                  <a:pt x="430" y="427"/>
                  <a:pt x="402" y="439"/>
                </a:cubicBezTo>
                <a:cubicBezTo>
                  <a:pt x="391" y="444"/>
                  <a:pt x="396" y="463"/>
                  <a:pt x="390" y="474"/>
                </a:cubicBezTo>
                <a:cubicBezTo>
                  <a:pt x="377" y="498"/>
                  <a:pt x="359" y="520"/>
                  <a:pt x="344" y="543"/>
                </a:cubicBezTo>
                <a:cubicBezTo>
                  <a:pt x="336" y="555"/>
                  <a:pt x="335" y="577"/>
                  <a:pt x="321" y="578"/>
                </a:cubicBezTo>
                <a:cubicBezTo>
                  <a:pt x="271" y="582"/>
                  <a:pt x="221" y="585"/>
                  <a:pt x="171" y="589"/>
                </a:cubicBezTo>
                <a:cubicBezTo>
                  <a:pt x="121" y="585"/>
                  <a:pt x="63" y="605"/>
                  <a:pt x="21" y="578"/>
                </a:cubicBezTo>
                <a:cubicBezTo>
                  <a:pt x="0" y="565"/>
                  <a:pt x="44" y="508"/>
                  <a:pt x="44" y="508"/>
                </a:cubicBezTo>
                <a:cubicBezTo>
                  <a:pt x="48" y="412"/>
                  <a:pt x="48" y="316"/>
                  <a:pt x="55" y="220"/>
                </a:cubicBezTo>
                <a:cubicBezTo>
                  <a:pt x="60" y="156"/>
                  <a:pt x="90" y="90"/>
                  <a:pt x="90" y="24"/>
                </a:cubicBez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4" name="Freeform 6"/>
          <p:cNvSpPr>
            <a:spLocks/>
          </p:cNvSpPr>
          <p:nvPr/>
        </p:nvSpPr>
        <p:spPr bwMode="auto">
          <a:xfrm>
            <a:off x="2514600" y="1600200"/>
            <a:ext cx="4953000" cy="3962400"/>
          </a:xfrm>
          <a:custGeom>
            <a:avLst/>
            <a:gdLst>
              <a:gd name="T0" fmla="*/ 0 w 3120"/>
              <a:gd name="T1" fmla="*/ 1008 h 2496"/>
              <a:gd name="T2" fmla="*/ 2400 w 3120"/>
              <a:gd name="T3" fmla="*/ 1008 h 2496"/>
              <a:gd name="T4" fmla="*/ 2736 w 3120"/>
              <a:gd name="T5" fmla="*/ 2496 h 2496"/>
              <a:gd name="T6" fmla="*/ 3120 w 3120"/>
              <a:gd name="T7" fmla="*/ 0 h 2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20" h="2496">
                <a:moveTo>
                  <a:pt x="0" y="1008"/>
                </a:moveTo>
                <a:lnTo>
                  <a:pt x="2400" y="1008"/>
                </a:lnTo>
                <a:lnTo>
                  <a:pt x="2736" y="2496"/>
                </a:lnTo>
                <a:lnTo>
                  <a:pt x="3120" y="0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5" name="Freeform 7"/>
          <p:cNvSpPr>
            <a:spLocks/>
          </p:cNvSpPr>
          <p:nvPr/>
        </p:nvSpPr>
        <p:spPr bwMode="auto">
          <a:xfrm>
            <a:off x="2454275" y="3230563"/>
            <a:ext cx="3333750" cy="985837"/>
          </a:xfrm>
          <a:custGeom>
            <a:avLst/>
            <a:gdLst>
              <a:gd name="T0" fmla="*/ 162 w 2100"/>
              <a:gd name="T1" fmla="*/ 54 h 621"/>
              <a:gd name="T2" fmla="*/ 577 w 2100"/>
              <a:gd name="T3" fmla="*/ 42 h 621"/>
              <a:gd name="T4" fmla="*/ 1454 w 2100"/>
              <a:gd name="T5" fmla="*/ 31 h 621"/>
              <a:gd name="T6" fmla="*/ 2066 w 2100"/>
              <a:gd name="T7" fmla="*/ 19 h 621"/>
              <a:gd name="T8" fmla="*/ 2100 w 2100"/>
              <a:gd name="T9" fmla="*/ 100 h 621"/>
              <a:gd name="T10" fmla="*/ 2089 w 2100"/>
              <a:gd name="T11" fmla="*/ 377 h 621"/>
              <a:gd name="T12" fmla="*/ 1847 w 2100"/>
              <a:gd name="T13" fmla="*/ 446 h 621"/>
              <a:gd name="T14" fmla="*/ 1420 w 2100"/>
              <a:gd name="T15" fmla="*/ 458 h 621"/>
              <a:gd name="T16" fmla="*/ 1016 w 2100"/>
              <a:gd name="T17" fmla="*/ 435 h 621"/>
              <a:gd name="T18" fmla="*/ 520 w 2100"/>
              <a:gd name="T19" fmla="*/ 446 h 621"/>
              <a:gd name="T20" fmla="*/ 393 w 2100"/>
              <a:gd name="T21" fmla="*/ 458 h 621"/>
              <a:gd name="T22" fmla="*/ 381 w 2100"/>
              <a:gd name="T23" fmla="*/ 562 h 621"/>
              <a:gd name="T24" fmla="*/ 196 w 2100"/>
              <a:gd name="T25" fmla="*/ 596 h 621"/>
              <a:gd name="T26" fmla="*/ 150 w 2100"/>
              <a:gd name="T27" fmla="*/ 608 h 621"/>
              <a:gd name="T28" fmla="*/ 69 w 2100"/>
              <a:gd name="T29" fmla="*/ 539 h 621"/>
              <a:gd name="T30" fmla="*/ 0 w 2100"/>
              <a:gd name="T31" fmla="*/ 308 h 621"/>
              <a:gd name="T32" fmla="*/ 81 w 2100"/>
              <a:gd name="T33" fmla="*/ 169 h 621"/>
              <a:gd name="T34" fmla="*/ 162 w 2100"/>
              <a:gd name="T35" fmla="*/ 65 h 621"/>
              <a:gd name="T36" fmla="*/ 162 w 2100"/>
              <a:gd name="T37" fmla="*/ 54 h 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100" h="621">
                <a:moveTo>
                  <a:pt x="162" y="54"/>
                </a:moveTo>
                <a:cubicBezTo>
                  <a:pt x="315" y="0"/>
                  <a:pt x="317" y="34"/>
                  <a:pt x="577" y="42"/>
                </a:cubicBezTo>
                <a:cubicBezTo>
                  <a:pt x="866" y="85"/>
                  <a:pt x="1164" y="41"/>
                  <a:pt x="1454" y="31"/>
                </a:cubicBezTo>
                <a:cubicBezTo>
                  <a:pt x="1673" y="15"/>
                  <a:pt x="1834" y="12"/>
                  <a:pt x="2066" y="19"/>
                </a:cubicBezTo>
                <a:cubicBezTo>
                  <a:pt x="2085" y="48"/>
                  <a:pt x="2100" y="62"/>
                  <a:pt x="2100" y="100"/>
                </a:cubicBezTo>
                <a:cubicBezTo>
                  <a:pt x="2100" y="192"/>
                  <a:pt x="2096" y="285"/>
                  <a:pt x="2089" y="377"/>
                </a:cubicBezTo>
                <a:cubicBezTo>
                  <a:pt x="2083" y="461"/>
                  <a:pt x="1877" y="444"/>
                  <a:pt x="1847" y="446"/>
                </a:cubicBezTo>
                <a:cubicBezTo>
                  <a:pt x="1666" y="477"/>
                  <a:pt x="1710" y="472"/>
                  <a:pt x="1420" y="458"/>
                </a:cubicBezTo>
                <a:cubicBezTo>
                  <a:pt x="1285" y="452"/>
                  <a:pt x="1016" y="435"/>
                  <a:pt x="1016" y="435"/>
                </a:cubicBezTo>
                <a:cubicBezTo>
                  <a:pt x="851" y="439"/>
                  <a:pt x="685" y="440"/>
                  <a:pt x="520" y="446"/>
                </a:cubicBezTo>
                <a:cubicBezTo>
                  <a:pt x="478" y="448"/>
                  <a:pt x="426" y="431"/>
                  <a:pt x="393" y="458"/>
                </a:cubicBezTo>
                <a:cubicBezTo>
                  <a:pt x="366" y="480"/>
                  <a:pt x="393" y="529"/>
                  <a:pt x="381" y="562"/>
                </a:cubicBezTo>
                <a:cubicBezTo>
                  <a:pt x="359" y="621"/>
                  <a:pt x="259" y="591"/>
                  <a:pt x="196" y="596"/>
                </a:cubicBezTo>
                <a:cubicBezTo>
                  <a:pt x="181" y="600"/>
                  <a:pt x="166" y="608"/>
                  <a:pt x="150" y="608"/>
                </a:cubicBezTo>
                <a:cubicBezTo>
                  <a:pt x="110" y="608"/>
                  <a:pt x="94" y="563"/>
                  <a:pt x="69" y="539"/>
                </a:cubicBezTo>
                <a:cubicBezTo>
                  <a:pt x="44" y="463"/>
                  <a:pt x="27" y="383"/>
                  <a:pt x="0" y="308"/>
                </a:cubicBezTo>
                <a:cubicBezTo>
                  <a:pt x="29" y="220"/>
                  <a:pt x="27" y="239"/>
                  <a:pt x="81" y="169"/>
                </a:cubicBezTo>
                <a:cubicBezTo>
                  <a:pt x="178" y="44"/>
                  <a:pt x="82" y="145"/>
                  <a:pt x="162" y="65"/>
                </a:cubicBezTo>
                <a:cubicBezTo>
                  <a:pt x="176" y="23"/>
                  <a:pt x="178" y="20"/>
                  <a:pt x="162" y="54"/>
                </a:cubicBezTo>
                <a:close/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4517" name="Object 5"/>
          <p:cNvGraphicFramePr>
            <a:graphicFrameLocks noChangeAspect="1"/>
          </p:cNvGraphicFramePr>
          <p:nvPr>
            <p:ph idx="1"/>
          </p:nvPr>
        </p:nvGraphicFramePr>
        <p:xfrm>
          <a:off x="0" y="838200"/>
          <a:ext cx="9144000" cy="476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0" name="Image" r:id="rId4" imgW="5600000" imgH="2920635" progId="Photoshop.Image.6">
                  <p:embed/>
                </p:oleObj>
              </mc:Choice>
              <mc:Fallback>
                <p:oleObj name="Image" r:id="rId4" imgW="5600000" imgH="2920635" progId="Photoshop.Image.6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38200"/>
                        <a:ext cx="9144000" cy="476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981200"/>
            <a:ext cx="2286000" cy="4114800"/>
          </a:xfrm>
        </p:spPr>
        <p:txBody>
          <a:bodyPr/>
          <a:lstStyle/>
          <a:p>
            <a:r>
              <a:rPr lang="en-US"/>
              <a:t>Bottle jack accident</a:t>
            </a:r>
          </a:p>
        </p:txBody>
      </p:sp>
      <p:pic>
        <p:nvPicPr>
          <p:cNvPr id="273412" name="Picture 4" descr="Bottle Jack accident - insurance company discuss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0"/>
            <a:ext cx="61356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539" name="Picture 3" descr="slide14"/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5575" y="304800"/>
            <a:ext cx="4497388" cy="6324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i="1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0899" name="Rectangle 102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en-US" sz="2800"/>
          </a:p>
        </p:txBody>
      </p:sp>
      <p:graphicFrame>
        <p:nvGraphicFramePr>
          <p:cNvPr id="80903" name="Object 1031"/>
          <p:cNvGraphicFramePr>
            <a:graphicFrameLocks noChangeAspect="1"/>
          </p:cNvGraphicFramePr>
          <p:nvPr>
            <p:ph type="clipArt" sz="half" idx="2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Photo Editor Photo" r:id="rId3" imgW="6095238" imgH="4571429" progId="MSPhotoEd.3">
                  <p:embed/>
                </p:oleObj>
              </mc:Choice>
              <mc:Fallback>
                <p:oleObj name="Photo Editor Photo" r:id="rId3" imgW="6095238" imgH="4571429" progId="MSPhotoEd.3">
                  <p:embed/>
                  <p:pic>
                    <p:nvPicPr>
                      <p:cNvPr id="0" name="Object 10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512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 algn="ctr"/>
            <a:r>
              <a:rPr lang="en-US">
                <a:solidFill>
                  <a:srgbClr val="CC3300"/>
                </a:solidFill>
              </a:rPr>
              <a:t>Use the right capacity jack!</a:t>
            </a:r>
          </a:p>
        </p:txBody>
      </p:sp>
      <p:pic>
        <p:nvPicPr>
          <p:cNvPr id="96259" name="Picture 5123" descr="pick the right floor jack low 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00200"/>
            <a:ext cx="64008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92515" name="Object 3"/>
          <p:cNvGraphicFramePr>
            <a:graphicFrameLocks noChangeAspect="1"/>
          </p:cNvGraphicFramePr>
          <p:nvPr>
            <p:ph idx="1"/>
          </p:nvPr>
        </p:nvGraphicFramePr>
        <p:xfrm>
          <a:off x="1143000" y="0"/>
          <a:ext cx="629761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18" name="Image" r:id="rId4" imgW="8126984" imgH="8850794" progId="Photoshop.Image.6">
                  <p:embed/>
                </p:oleObj>
              </mc:Choice>
              <mc:Fallback>
                <p:oleObj name="Image" r:id="rId4" imgW="8126984" imgH="8850794" progId="Photoshop.Image.6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0"/>
                        <a:ext cx="6297613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162800" y="0"/>
            <a:ext cx="1981200" cy="1143000"/>
          </a:xfrm>
        </p:spPr>
        <p:txBody>
          <a:bodyPr/>
          <a:lstStyle/>
          <a:p>
            <a:r>
              <a:rPr lang="en-US" sz="3200" i="1">
                <a:solidFill>
                  <a:schemeClr val="tx1"/>
                </a:solidFill>
                <a:latin typeface="Arial" charset="0"/>
              </a:rPr>
              <a:t>10 year coverage</a:t>
            </a:r>
          </a:p>
        </p:txBody>
      </p:sp>
      <p:graphicFrame>
        <p:nvGraphicFramePr>
          <p:cNvPr id="4101" name="Object 5"/>
          <p:cNvGraphicFramePr>
            <a:graphicFrameLocks noChangeAspect="1"/>
          </p:cNvGraphicFramePr>
          <p:nvPr/>
        </p:nvGraphicFramePr>
        <p:xfrm>
          <a:off x="4229100" y="3086100"/>
          <a:ext cx="6858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93" name="Photo Editor Photo" r:id="rId3" imgW="685714" imgH="685714" progId="MSPhotoEd.3">
                  <p:embed/>
                </p:oleObj>
              </mc:Choice>
              <mc:Fallback>
                <p:oleObj name="Photo Editor Photo" r:id="rId3" imgW="685714" imgH="685714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9100" y="3086100"/>
                        <a:ext cx="6858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2" name="Object 6"/>
          <p:cNvGraphicFramePr>
            <a:graphicFrameLocks noChangeAspect="1"/>
          </p:cNvGraphicFramePr>
          <p:nvPr/>
        </p:nvGraphicFramePr>
        <p:xfrm>
          <a:off x="4229100" y="3086100"/>
          <a:ext cx="6858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94" name="Photo Editor Photo" r:id="rId5" imgW="685714" imgH="685714" progId="MSPhotoEd.3">
                  <p:embed/>
                </p:oleObj>
              </mc:Choice>
              <mc:Fallback>
                <p:oleObj name="Photo Editor Photo" r:id="rId5" imgW="685714" imgH="685714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9100" y="3086100"/>
                        <a:ext cx="6858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5" name="Picture 9" descr="car care guid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6" name="Line 10"/>
          <p:cNvSpPr>
            <a:spLocks noChangeShapeType="1"/>
          </p:cNvSpPr>
          <p:nvPr/>
        </p:nvSpPr>
        <p:spPr bwMode="auto">
          <a:xfrm flipV="1">
            <a:off x="4800600" y="533400"/>
            <a:ext cx="2438400" cy="1066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6" grpId="0" animBg="1"/>
    </p:bldLst>
  </p:timing>
</p:sld>
</file>

<file path=ppt/theme/theme1.xml><?xml version="1.0" encoding="utf-8"?>
<a:theme xmlns:a="http://schemas.openxmlformats.org/drawingml/2006/main" name="Serene">
  <a:themeElements>
    <a:clrScheme name="">
      <a:dk1>
        <a:srgbClr val="333333"/>
      </a:dk1>
      <a:lt1>
        <a:srgbClr val="A9BDA9"/>
      </a:lt1>
      <a:dk2>
        <a:srgbClr val="004C2B"/>
      </a:dk2>
      <a:lt2>
        <a:srgbClr val="578963"/>
      </a:lt2>
      <a:accent1>
        <a:srgbClr val="FFCCCC"/>
      </a:accent1>
      <a:accent2>
        <a:srgbClr val="B3E1B3"/>
      </a:accent2>
      <a:accent3>
        <a:srgbClr val="D1DBD1"/>
      </a:accent3>
      <a:accent4>
        <a:srgbClr val="2A2A2A"/>
      </a:accent4>
      <a:accent5>
        <a:srgbClr val="FFE2E2"/>
      </a:accent5>
      <a:accent6>
        <a:srgbClr val="A2CCA2"/>
      </a:accent6>
      <a:hlink>
        <a:srgbClr val="BDD7E5"/>
      </a:hlink>
      <a:folHlink>
        <a:srgbClr val="D2AAD2"/>
      </a:folHlink>
    </a:clrScheme>
    <a:fontScheme name="Seren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Serene 1">
        <a:dk1>
          <a:srgbClr val="333333"/>
        </a:dk1>
        <a:lt1>
          <a:srgbClr val="A9BDA9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D1DBD1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e 2">
        <a:dk1>
          <a:srgbClr val="333333"/>
        </a:dk1>
        <a:lt1>
          <a:srgbClr val="FFFFFF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FFFFFF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Designs\SERENE.POT</Template>
  <TotalTime>3911</TotalTime>
  <Words>499</Words>
  <Application>Microsoft Office PowerPoint</Application>
  <PresentationFormat>On-screen Show (4:3)</PresentationFormat>
  <Paragraphs>59</Paragraphs>
  <Slides>50</Slides>
  <Notes>24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Times New Roman</vt:lpstr>
      <vt:lpstr>Monotype Sorts</vt:lpstr>
      <vt:lpstr>Arial</vt:lpstr>
      <vt:lpstr>Serene</vt:lpstr>
      <vt:lpstr>Adobe Photoshop Image</vt:lpstr>
      <vt:lpstr>Microsoft Photo Editor 3.0 Photo</vt:lpstr>
      <vt:lpstr> Automotive Service Lifting and Safety</vt:lpstr>
      <vt:lpstr>Hydraulic Jacks</vt:lpstr>
      <vt:lpstr>PowerPoint Presentation</vt:lpstr>
      <vt:lpstr>Bottle jack</vt:lpstr>
      <vt:lpstr>PowerPoint Presentation</vt:lpstr>
      <vt:lpstr>PowerPoint Presentation</vt:lpstr>
      <vt:lpstr>Use the right capacity jack!</vt:lpstr>
      <vt:lpstr>PowerPoint Presentation</vt:lpstr>
      <vt:lpstr>10 year coverage</vt:lpstr>
      <vt:lpstr>Lift points</vt:lpstr>
      <vt:lpstr>PowerPoint Presentation</vt:lpstr>
      <vt:lpstr>Finding lift points in AllData </vt:lpstr>
      <vt:lpstr>PowerPoint Presentation</vt:lpstr>
      <vt:lpstr>Jack Stands (Safety Stands)</vt:lpstr>
      <vt:lpstr>Use the largest jack stand that fits</vt:lpstr>
      <vt:lpstr>PowerPoint Presentation</vt:lpstr>
      <vt:lpstr>Position the handle facing out</vt:lpstr>
      <vt:lpstr>Leave the handle up so no one trips on it</vt:lpstr>
      <vt:lpstr>After the front stands are positioned: Lift the back</vt:lpstr>
      <vt:lpstr>Lift in a solid place in the center</vt:lpstr>
      <vt:lpstr>PowerPoint Presentation</vt:lpstr>
      <vt:lpstr>PowerPoint Presentation</vt:lpstr>
      <vt:lpstr>PowerPoint Presentation</vt:lpstr>
      <vt:lpstr>Hold release button to lower</vt:lpstr>
      <vt:lpstr>PowerPoint Presentation</vt:lpstr>
      <vt:lpstr>Let out the air first</vt:lpstr>
      <vt:lpstr>Check before lowering a vehicle</vt:lpstr>
      <vt:lpstr>Lift Arms - flip up to compensate for differences in frame height</vt:lpstr>
      <vt:lpstr>PowerPoint Presentation</vt:lpstr>
      <vt:lpstr>PowerPoint Presentation</vt:lpstr>
      <vt:lpstr>PowerPoint Presentation</vt:lpstr>
      <vt:lpstr>Vary the direction as needed</vt:lpstr>
      <vt:lpstr>PowerPoint Presentation</vt:lpstr>
      <vt:lpstr>“V” or “A”</vt:lpstr>
      <vt:lpstr>Center of gravity is wrong</vt:lpstr>
      <vt:lpstr>Lifting many unibody cars</vt:lpstr>
      <vt:lpstr>PowerPoint Presentation</vt:lpstr>
      <vt:lpstr>Don’t ruin a tire!</vt:lpstr>
      <vt:lpstr>PowerPoint Presentation</vt:lpstr>
      <vt:lpstr>PowerPoint Presentation</vt:lpstr>
      <vt:lpstr>Moveable air jack on wheel contact lift</vt:lpstr>
      <vt:lpstr>Air hose connection</vt:lpstr>
      <vt:lpstr>Not for tightening wheel lugs</vt:lpstr>
      <vt:lpstr>Wheel Nut Torque</vt:lpstr>
      <vt:lpstr>Which is right?</vt:lpstr>
      <vt:lpstr>PowerPoint Presentation</vt:lpstr>
      <vt:lpstr>Someone did not torque the ball joint correctly.  This was very dangerous!</vt:lpstr>
      <vt:lpstr>PowerPoint Presentation</vt:lpstr>
      <vt:lpstr>PowerPoint Presentation</vt:lpstr>
      <vt:lpstr>PowerPoint Presentation</vt:lpstr>
    </vt:vector>
  </TitlesOfParts>
  <Company>S.B.C.C.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Lift points</dc:title>
  <dc:creator>S.B.C.C.</dc:creator>
  <cp:lastModifiedBy>Joy</cp:lastModifiedBy>
  <cp:revision>131</cp:revision>
  <cp:lastPrinted>1999-01-21T21:38:52Z</cp:lastPrinted>
  <dcterms:created xsi:type="dcterms:W3CDTF">1999-01-21T16:30:06Z</dcterms:created>
  <dcterms:modified xsi:type="dcterms:W3CDTF">2021-06-22T18:23:38Z</dcterms:modified>
</cp:coreProperties>
</file>